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6" r:id="rId1"/>
  </p:sldMasterIdLst>
  <p:notesMasterIdLst>
    <p:notesMasterId r:id="rId36"/>
  </p:notesMasterIdLst>
  <p:handoutMasterIdLst>
    <p:handoutMasterId r:id="rId37"/>
  </p:handoutMasterIdLst>
  <p:sldIdLst>
    <p:sldId id="438" r:id="rId2"/>
    <p:sldId id="340" r:id="rId3"/>
    <p:sldId id="380" r:id="rId4"/>
    <p:sldId id="396" r:id="rId5"/>
    <p:sldId id="436" r:id="rId6"/>
    <p:sldId id="381" r:id="rId7"/>
    <p:sldId id="417" r:id="rId8"/>
    <p:sldId id="394" r:id="rId9"/>
    <p:sldId id="397" r:id="rId10"/>
    <p:sldId id="421" r:id="rId11"/>
    <p:sldId id="422" r:id="rId12"/>
    <p:sldId id="423" r:id="rId13"/>
    <p:sldId id="439" r:id="rId14"/>
    <p:sldId id="440" r:id="rId15"/>
    <p:sldId id="379" r:id="rId16"/>
    <p:sldId id="395" r:id="rId17"/>
    <p:sldId id="429" r:id="rId18"/>
    <p:sldId id="431" r:id="rId19"/>
    <p:sldId id="432" r:id="rId20"/>
    <p:sldId id="433" r:id="rId21"/>
    <p:sldId id="434" r:id="rId22"/>
    <p:sldId id="383" r:id="rId23"/>
    <p:sldId id="393" r:id="rId24"/>
    <p:sldId id="424" r:id="rId25"/>
    <p:sldId id="385" r:id="rId26"/>
    <p:sldId id="391" r:id="rId27"/>
    <p:sldId id="425" r:id="rId28"/>
    <p:sldId id="426" r:id="rId29"/>
    <p:sldId id="441" r:id="rId30"/>
    <p:sldId id="442" r:id="rId31"/>
    <p:sldId id="427" r:id="rId32"/>
    <p:sldId id="428" r:id="rId33"/>
    <p:sldId id="435" r:id="rId34"/>
    <p:sldId id="437" r:id="rId35"/>
  </p:sldIdLst>
  <p:sldSz cx="9144000" cy="6858000" type="letter"/>
  <p:notesSz cx="6858000" cy="9180513"/>
  <p:defaultTextStyle>
    <a:defPPr>
      <a:defRPr lang="en-US"/>
    </a:defPPr>
    <a:lvl1pPr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5pPr>
    <a:lvl6pPr marL="2286000" algn="l" defTabSz="914400" rtl="0" eaLnBrk="1" latinLnBrk="0" hangingPunct="1">
      <a:defRPr kumimoji="1" sz="2400" kern="1200">
        <a:solidFill>
          <a:schemeClr val="tx1"/>
        </a:solidFill>
        <a:latin typeface="Times New Roman" pitchFamily="18" charset="0"/>
        <a:ea typeface="+mn-ea"/>
        <a:cs typeface="+mn-cs"/>
      </a:defRPr>
    </a:lvl6pPr>
    <a:lvl7pPr marL="2743200" algn="l" defTabSz="914400" rtl="0" eaLnBrk="1" latinLnBrk="0" hangingPunct="1">
      <a:defRPr kumimoji="1" sz="2400" kern="1200">
        <a:solidFill>
          <a:schemeClr val="tx1"/>
        </a:solidFill>
        <a:latin typeface="Times New Roman" pitchFamily="18" charset="0"/>
        <a:ea typeface="+mn-ea"/>
        <a:cs typeface="+mn-cs"/>
      </a:defRPr>
    </a:lvl7pPr>
    <a:lvl8pPr marL="3200400" algn="l" defTabSz="914400" rtl="0" eaLnBrk="1" latinLnBrk="0" hangingPunct="1">
      <a:defRPr kumimoji="1" sz="2400" kern="1200">
        <a:solidFill>
          <a:schemeClr val="tx1"/>
        </a:solidFill>
        <a:latin typeface="Times New Roman" pitchFamily="18" charset="0"/>
        <a:ea typeface="+mn-ea"/>
        <a:cs typeface="+mn-cs"/>
      </a:defRPr>
    </a:lvl8pPr>
    <a:lvl9pPr marL="3657600" algn="l" defTabSz="914400" rtl="0" eaLnBrk="1" latinLnBrk="0" hangingPunct="1">
      <a:defRPr kumimoji="1"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3300"/>
    <a:srgbClr val="CCCC00"/>
    <a:srgbClr val="CC0000"/>
    <a:srgbClr val="FF0066"/>
    <a:srgbClr val="008000"/>
    <a:srgbClr val="990033"/>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15" autoAdjust="0"/>
    <p:restoredTop sz="94926" autoAdjust="0"/>
  </p:normalViewPr>
  <p:slideViewPr>
    <p:cSldViewPr>
      <p:cViewPr varScale="1">
        <p:scale>
          <a:sx n="114" d="100"/>
          <a:sy n="114" d="100"/>
        </p:scale>
        <p:origin x="-906" y="-96"/>
      </p:cViewPr>
      <p:guideLst>
        <p:guide orient="horz" pos="2160"/>
        <p:guide pos="2880"/>
      </p:guideLst>
    </p:cSldViewPr>
  </p:slideViewPr>
  <p:notesTextViewPr>
    <p:cViewPr>
      <p:scale>
        <a:sx n="110" d="100"/>
        <a:sy n="110" d="100"/>
      </p:scale>
      <p:origin x="0" y="0"/>
    </p:cViewPr>
  </p:notesTextViewPr>
  <p:sorterViewPr>
    <p:cViewPr>
      <p:scale>
        <a:sx n="66" d="100"/>
        <a:sy n="66" d="100"/>
      </p:scale>
      <p:origin x="0" y="0"/>
    </p:cViewPr>
  </p:sorterViewPr>
  <p:notesViewPr>
    <p:cSldViewPr>
      <p:cViewPr varScale="1">
        <p:scale>
          <a:sx n="70" d="100"/>
          <a:sy n="70" d="100"/>
        </p:scale>
        <p:origin x="-3210" y="-120"/>
      </p:cViewPr>
      <p:guideLst>
        <p:guide orient="horz" pos="2891"/>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4"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5" Type="http://schemas.openxmlformats.org/officeDocument/2006/relationships/image" Target="../media/image20.wmf"/><Relationship Id="rId4"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0.wmf"/><Relationship Id="rId1" Type="http://schemas.openxmlformats.org/officeDocument/2006/relationships/image" Target="../media/image21.wmf"/><Relationship Id="rId4" Type="http://schemas.openxmlformats.org/officeDocument/2006/relationships/image" Target="../media/image2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24.wmf"/><Relationship Id="rId5" Type="http://schemas.openxmlformats.org/officeDocument/2006/relationships/image" Target="../media/image14.wmf"/><Relationship Id="rId4"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6978" name="Rectangle 2"/>
          <p:cNvSpPr>
            <a:spLocks noGrp="1" noChangeArrowheads="1"/>
          </p:cNvSpPr>
          <p:nvPr>
            <p:ph type="hdr" sz="quarter"/>
          </p:nvPr>
        </p:nvSpPr>
        <p:spPr bwMode="auto">
          <a:xfrm>
            <a:off x="0" y="0"/>
            <a:ext cx="2971800" cy="458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s-ES"/>
          </a:p>
        </p:txBody>
      </p:sp>
      <p:sp>
        <p:nvSpPr>
          <p:cNvPr id="766979" name="Rectangle 3"/>
          <p:cNvSpPr>
            <a:spLocks noGrp="1" noChangeArrowheads="1"/>
          </p:cNvSpPr>
          <p:nvPr>
            <p:ph type="dt" sz="quarter" idx="1"/>
          </p:nvPr>
        </p:nvSpPr>
        <p:spPr bwMode="auto">
          <a:xfrm>
            <a:off x="3884613" y="0"/>
            <a:ext cx="2971800" cy="458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s-ES"/>
          </a:p>
        </p:txBody>
      </p:sp>
      <p:sp>
        <p:nvSpPr>
          <p:cNvPr id="766980" name="Rectangle 4"/>
          <p:cNvSpPr>
            <a:spLocks noGrp="1" noChangeArrowheads="1"/>
          </p:cNvSpPr>
          <p:nvPr>
            <p:ph type="ftr" sz="quarter" idx="2"/>
          </p:nvPr>
        </p:nvSpPr>
        <p:spPr bwMode="auto">
          <a:xfrm>
            <a:off x="0" y="8720138"/>
            <a:ext cx="2971800" cy="4587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s-ES"/>
          </a:p>
        </p:txBody>
      </p:sp>
      <p:sp>
        <p:nvSpPr>
          <p:cNvPr id="766981" name="Rectangle 5"/>
          <p:cNvSpPr>
            <a:spLocks noGrp="1" noChangeArrowheads="1"/>
          </p:cNvSpPr>
          <p:nvPr>
            <p:ph type="sldNum" sz="quarter" idx="3"/>
          </p:nvPr>
        </p:nvSpPr>
        <p:spPr bwMode="auto">
          <a:xfrm>
            <a:off x="3884613" y="8720138"/>
            <a:ext cx="2971800" cy="4587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D1E3A2F-DA7A-4DAF-87E4-65257D5EF845}" type="slidenum">
              <a:rPr lang="es-ES"/>
              <a:pPr/>
              <a:t>‹#›</a:t>
            </a:fld>
            <a:endParaRPr lang="es-ES"/>
          </a:p>
        </p:txBody>
      </p:sp>
    </p:spTree>
    <p:extLst>
      <p:ext uri="{BB962C8B-B14F-4D97-AF65-F5344CB8AC3E}">
        <p14:creationId xmlns:p14="http://schemas.microsoft.com/office/powerpoint/2010/main" val="2530698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601663" y="242888"/>
            <a:ext cx="2971800" cy="458787"/>
          </a:xfrm>
          <a:prstGeom prst="rect">
            <a:avLst/>
          </a:prstGeom>
          <a:noFill/>
          <a:ln w="12700" cap="sq">
            <a:noFill/>
            <a:miter lim="800000"/>
            <a:headEnd type="none" w="sm" len="sm"/>
            <a:tailEnd type="none" w="sm" len="sm"/>
          </a:ln>
          <a:effectLst/>
        </p:spPr>
        <p:txBody>
          <a:bodyPr vert="horz" wrap="square" lIns="91433" tIns="45717" rIns="91433" bIns="45717" numCol="1" anchor="t" anchorCtr="0" compatLnSpc="1">
            <a:prstTxWarp prst="textNoShape">
              <a:avLst/>
            </a:prstTxWarp>
          </a:bodyPr>
          <a:lstStyle>
            <a:lvl1pPr>
              <a:defRPr kumimoji="0" sz="1000">
                <a:latin typeface="Comic Sans MS" pitchFamily="66" charset="0"/>
              </a:defRPr>
            </a:lvl1pPr>
          </a:lstStyle>
          <a:p>
            <a:r>
              <a:rPr lang="es-ES_tradnl"/>
              <a:t>Centro Nacional de Metrología, CENAM</a:t>
            </a:r>
          </a:p>
        </p:txBody>
      </p:sp>
      <p:sp>
        <p:nvSpPr>
          <p:cNvPr id="21507" name="Rectangle 3"/>
          <p:cNvSpPr>
            <a:spLocks noGrp="1" noChangeArrowheads="1"/>
          </p:cNvSpPr>
          <p:nvPr>
            <p:ph type="dt" idx="1"/>
          </p:nvPr>
        </p:nvSpPr>
        <p:spPr bwMode="auto">
          <a:xfrm>
            <a:off x="2924175" y="242888"/>
            <a:ext cx="3441700" cy="458787"/>
          </a:xfrm>
          <a:prstGeom prst="rect">
            <a:avLst/>
          </a:prstGeom>
          <a:noFill/>
          <a:ln w="12700" cap="sq">
            <a:noFill/>
            <a:miter lim="800000"/>
            <a:headEnd type="none" w="sm" len="sm"/>
            <a:tailEnd type="none" w="sm" len="sm"/>
          </a:ln>
          <a:effectLst/>
        </p:spPr>
        <p:txBody>
          <a:bodyPr vert="horz" wrap="square" lIns="91433" tIns="45717" rIns="91433" bIns="45717" numCol="1" anchor="t" anchorCtr="0" compatLnSpc="1">
            <a:prstTxWarp prst="textNoShape">
              <a:avLst/>
            </a:prstTxWarp>
          </a:bodyPr>
          <a:lstStyle>
            <a:lvl1pPr algn="r">
              <a:defRPr kumimoji="0" sz="1000">
                <a:latin typeface="Comic Sans MS" pitchFamily="66" charset="0"/>
              </a:defRPr>
            </a:lvl1pPr>
          </a:lstStyle>
          <a:p>
            <a:r>
              <a:rPr lang="es-ES_tradnl"/>
              <a:t>División de Tiempo y Frecuencia</a:t>
            </a:r>
          </a:p>
        </p:txBody>
      </p:sp>
      <p:sp>
        <p:nvSpPr>
          <p:cNvPr id="21508" name="Rectangle 4"/>
          <p:cNvSpPr>
            <a:spLocks noGrp="1" noRot="1" noChangeAspect="1" noChangeArrowheads="1" noTextEdit="1"/>
          </p:cNvSpPr>
          <p:nvPr>
            <p:ph type="sldImg" idx="2"/>
          </p:nvPr>
        </p:nvSpPr>
        <p:spPr bwMode="auto">
          <a:xfrm>
            <a:off x="1135063" y="688975"/>
            <a:ext cx="4591050" cy="3443288"/>
          </a:xfrm>
          <a:prstGeom prst="rect">
            <a:avLst/>
          </a:prstGeom>
          <a:noFill/>
          <a:ln w="9525">
            <a:solidFill>
              <a:srgbClr val="000000"/>
            </a:solidFill>
            <a:miter lim="800000"/>
            <a:headEnd/>
            <a:tailEnd/>
          </a:ln>
          <a:effectLst/>
        </p:spPr>
      </p:sp>
      <p:sp>
        <p:nvSpPr>
          <p:cNvPr id="21509" name="Rectangle 5"/>
          <p:cNvSpPr>
            <a:spLocks noGrp="1" noChangeArrowheads="1"/>
          </p:cNvSpPr>
          <p:nvPr>
            <p:ph type="body" sz="quarter" idx="3"/>
          </p:nvPr>
        </p:nvSpPr>
        <p:spPr bwMode="auto">
          <a:xfrm>
            <a:off x="914400" y="4360863"/>
            <a:ext cx="5029200" cy="4130675"/>
          </a:xfrm>
          <a:prstGeom prst="rect">
            <a:avLst/>
          </a:prstGeom>
          <a:noFill/>
          <a:ln w="12700" cap="sq">
            <a:noFill/>
            <a:miter lim="800000"/>
            <a:headEnd type="none" w="sm" len="sm"/>
            <a:tailEnd type="none" w="sm" len="sm"/>
          </a:ln>
          <a:effectLst/>
        </p:spPr>
        <p:txBody>
          <a:bodyPr vert="horz" wrap="square" lIns="91433" tIns="45717" rIns="91433" bIns="45717" numCol="1" anchor="t" anchorCtr="0" compatLnSpc="1">
            <a:prstTxWarp prst="textNoShape">
              <a:avLst/>
            </a:prstTxWarp>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p>
        </p:txBody>
      </p:sp>
      <p:sp>
        <p:nvSpPr>
          <p:cNvPr id="21511" name="Rectangle 7"/>
          <p:cNvSpPr>
            <a:spLocks noGrp="1" noChangeArrowheads="1"/>
          </p:cNvSpPr>
          <p:nvPr>
            <p:ph type="sldNum" sz="quarter" idx="5"/>
          </p:nvPr>
        </p:nvSpPr>
        <p:spPr bwMode="auto">
          <a:xfrm>
            <a:off x="2935288" y="8572500"/>
            <a:ext cx="2971800" cy="458788"/>
          </a:xfrm>
          <a:prstGeom prst="rect">
            <a:avLst/>
          </a:prstGeom>
          <a:noFill/>
          <a:ln w="12700" cap="sq">
            <a:noFill/>
            <a:miter lim="800000"/>
            <a:headEnd type="none" w="sm" len="sm"/>
            <a:tailEnd type="none" w="sm" len="sm"/>
          </a:ln>
          <a:effectLst/>
        </p:spPr>
        <p:txBody>
          <a:bodyPr vert="horz" wrap="square" lIns="91433" tIns="45717" rIns="91433" bIns="45717" numCol="1" anchor="b" anchorCtr="0" compatLnSpc="1">
            <a:prstTxWarp prst="textNoShape">
              <a:avLst/>
            </a:prstTxWarp>
          </a:bodyPr>
          <a:lstStyle>
            <a:lvl1pPr algn="r">
              <a:defRPr kumimoji="0" sz="1000" b="1">
                <a:latin typeface="Comic Sans MS" pitchFamily="66" charset="0"/>
              </a:defRPr>
            </a:lvl1pPr>
          </a:lstStyle>
          <a:p>
            <a:fld id="{511CC26A-09E9-4A85-83A4-73716E763C69}" type="slidenum">
              <a:rPr lang="es-ES_tradnl"/>
              <a:pPr/>
              <a:t>‹#›</a:t>
            </a:fld>
            <a:endParaRPr lang="es-ES_tradnl" sz="1200"/>
          </a:p>
        </p:txBody>
      </p:sp>
      <p:sp>
        <p:nvSpPr>
          <p:cNvPr id="8" name="3 Marcador de fecha"/>
          <p:cNvSpPr txBox="1">
            <a:spLocks/>
          </p:cNvSpPr>
          <p:nvPr/>
        </p:nvSpPr>
        <p:spPr>
          <a:xfrm>
            <a:off x="857232" y="8519346"/>
            <a:ext cx="5643602" cy="285752"/>
          </a:xfrm>
          <a:prstGeom prst="rect">
            <a:avLst/>
          </a:prstGeom>
          <a:no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s-MX" sz="12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Californian FB" pitchFamily="18" charset="0"/>
                <a:ea typeface="+mn-ea"/>
                <a:cs typeface="+mn-cs"/>
              </a:rPr>
              <a:t>Curso de metrología de tiempo y frecuencia / INDECOPI /  LIMA / PERU / MAR-2010</a:t>
            </a:r>
            <a:endParaRPr kumimoji="1" lang="es-ES" sz="12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Californian FB" pitchFamily="18" charset="0"/>
              <a:ea typeface="+mn-ea"/>
              <a:cs typeface="+mn-cs"/>
            </a:endParaRPr>
          </a:p>
        </p:txBody>
      </p:sp>
    </p:spTree>
    <p:extLst>
      <p:ext uri="{BB962C8B-B14F-4D97-AF65-F5344CB8AC3E}">
        <p14:creationId xmlns:p14="http://schemas.microsoft.com/office/powerpoint/2010/main" val="2071629665"/>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kumimoji="1" sz="1200" kern="1200">
        <a:solidFill>
          <a:schemeClr val="tx1"/>
        </a:solidFill>
        <a:latin typeface="Comic Sans MS" pitchFamily="66" charset="0"/>
        <a:ea typeface="+mn-ea"/>
        <a:cs typeface="+mn-cs"/>
      </a:defRPr>
    </a:lvl1pPr>
    <a:lvl2pPr marL="457200" algn="l" rtl="0" fontAlgn="base">
      <a:spcBef>
        <a:spcPct val="30000"/>
      </a:spcBef>
      <a:spcAft>
        <a:spcPct val="0"/>
      </a:spcAft>
      <a:defRPr kumimoji="1" sz="1200" kern="1200">
        <a:solidFill>
          <a:schemeClr val="tx1"/>
        </a:solidFill>
        <a:latin typeface="Comic Sans MS" pitchFamily="66" charset="0"/>
        <a:ea typeface="+mn-ea"/>
        <a:cs typeface="+mn-cs"/>
      </a:defRPr>
    </a:lvl2pPr>
    <a:lvl3pPr marL="914400" algn="l" rtl="0" fontAlgn="base">
      <a:spcBef>
        <a:spcPct val="30000"/>
      </a:spcBef>
      <a:spcAft>
        <a:spcPct val="0"/>
      </a:spcAft>
      <a:defRPr kumimoji="1" sz="1200" kern="1200">
        <a:solidFill>
          <a:schemeClr val="tx1"/>
        </a:solidFill>
        <a:latin typeface="Comic Sans MS" pitchFamily="66" charset="0"/>
        <a:ea typeface="+mn-ea"/>
        <a:cs typeface="+mn-cs"/>
      </a:defRPr>
    </a:lvl3pPr>
    <a:lvl4pPr marL="1371600" algn="l" rtl="0" fontAlgn="base">
      <a:spcBef>
        <a:spcPct val="30000"/>
      </a:spcBef>
      <a:spcAft>
        <a:spcPct val="0"/>
      </a:spcAft>
      <a:defRPr kumimoji="1" sz="1200" kern="1200">
        <a:solidFill>
          <a:schemeClr val="tx1"/>
        </a:solidFill>
        <a:latin typeface="Comic Sans MS" pitchFamily="66" charset="0"/>
        <a:ea typeface="+mn-ea"/>
        <a:cs typeface="+mn-cs"/>
      </a:defRPr>
    </a:lvl4pPr>
    <a:lvl5pPr marL="1828800" algn="l" rtl="0" fontAlgn="base">
      <a:spcBef>
        <a:spcPct val="30000"/>
      </a:spcBef>
      <a:spcAft>
        <a:spcPct val="0"/>
      </a:spcAft>
      <a:defRPr kumimoji="1" sz="1200" kern="1200">
        <a:solidFill>
          <a:schemeClr val="tx1"/>
        </a:solidFill>
        <a:latin typeface="Comic Sans MS" pitchFamily="6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vmlDrawing" Target="../drawings/vmlDrawing7.vml"/><Relationship Id="rId5" Type="http://schemas.openxmlformats.org/officeDocument/2006/relationships/image" Target="../media/image27.wmf"/><Relationship Id="rId4" Type="http://schemas.openxmlformats.org/officeDocument/2006/relationships/oleObject" Target="../embeddings/oleObject21.bin"/></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vmlDrawing" Target="../drawings/vmlDrawing8.vml"/><Relationship Id="rId5" Type="http://schemas.openxmlformats.org/officeDocument/2006/relationships/image" Target="../media/image36.wmf"/><Relationship Id="rId4" Type="http://schemas.openxmlformats.org/officeDocument/2006/relationships/oleObject" Target="../embeddings/oleObject22.bin"/></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vmlDrawing" Target="../drawings/vmlDrawing9.vml"/><Relationship Id="rId5" Type="http://schemas.openxmlformats.org/officeDocument/2006/relationships/image" Target="../media/image36.wmf"/><Relationship Id="rId4" Type="http://schemas.openxmlformats.org/officeDocument/2006/relationships/oleObject" Target="../embeddings/oleObject23.bin"/></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vmlDrawing" Target="../drawings/vmlDrawing10.vml"/><Relationship Id="rId5" Type="http://schemas.openxmlformats.org/officeDocument/2006/relationships/image" Target="../media/image36.wmf"/><Relationship Id="rId4" Type="http://schemas.openxmlformats.org/officeDocument/2006/relationships/oleObject" Target="../embeddings/oleObject24.bin"/></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_tradnl"/>
              <a:t>Centro Nacional de Metrología, CENAM</a:t>
            </a:r>
            <a:endParaRPr lang="es-ES_tradnl">
              <a:latin typeface="Times New Roman" pitchFamily="18" charset="0"/>
            </a:endParaRPr>
          </a:p>
        </p:txBody>
      </p:sp>
      <p:sp>
        <p:nvSpPr>
          <p:cNvPr id="5" name="Rectangle 3"/>
          <p:cNvSpPr>
            <a:spLocks noGrp="1" noChangeArrowheads="1"/>
          </p:cNvSpPr>
          <p:nvPr>
            <p:ph type="dt" idx="1"/>
          </p:nvPr>
        </p:nvSpPr>
        <p:spPr>
          <a:ln/>
        </p:spPr>
        <p:txBody>
          <a:bodyPr/>
          <a:lstStyle/>
          <a:p>
            <a:r>
              <a:rPr lang="es-ES_tradnl"/>
              <a:t>División de Tiempo y Frecuencia</a:t>
            </a:r>
          </a:p>
        </p:txBody>
      </p:sp>
      <p:sp>
        <p:nvSpPr>
          <p:cNvPr id="6" name="Rectangle 7"/>
          <p:cNvSpPr>
            <a:spLocks noGrp="1" noChangeArrowheads="1"/>
          </p:cNvSpPr>
          <p:nvPr>
            <p:ph type="sldNum" sz="quarter" idx="5"/>
          </p:nvPr>
        </p:nvSpPr>
        <p:spPr>
          <a:ln/>
        </p:spPr>
        <p:txBody>
          <a:bodyPr/>
          <a:lstStyle/>
          <a:p>
            <a:fld id="{D8F65EF7-4789-4EF6-B660-1BB826AD2848}" type="slidenum">
              <a:rPr lang="es-ES_tradnl"/>
              <a:pPr/>
              <a:t>1</a:t>
            </a:fld>
            <a:endParaRPr lang="es-ES_tradnl" sz="1200" b="0">
              <a:latin typeface="Times New Roman" pitchFamily="18" charset="0"/>
            </a:endParaRPr>
          </a:p>
        </p:txBody>
      </p:sp>
      <p:sp>
        <p:nvSpPr>
          <p:cNvPr id="765954" name="Rectangle 2"/>
          <p:cNvSpPr>
            <a:spLocks noGrp="1" noRot="1" noChangeAspect="1" noChangeArrowheads="1" noTextEdit="1"/>
          </p:cNvSpPr>
          <p:nvPr>
            <p:ph type="sldImg"/>
          </p:nvPr>
        </p:nvSpPr>
        <p:spPr>
          <a:xfrm>
            <a:off x="1135063" y="688975"/>
            <a:ext cx="4587875" cy="3441700"/>
          </a:xfrm>
          <a:ln/>
        </p:spPr>
      </p:sp>
      <p:sp>
        <p:nvSpPr>
          <p:cNvPr id="765955" name="Rectangle 3"/>
          <p:cNvSpPr>
            <a:spLocks noGrp="1" noChangeArrowheads="1"/>
          </p:cNvSpPr>
          <p:nvPr>
            <p:ph type="body" idx="1"/>
          </p:nvPr>
        </p:nvSpPr>
        <p:spPr>
          <a:noFill/>
          <a:ln/>
        </p:spPr>
        <p:txBody>
          <a:bodyPr/>
          <a:lstStyle/>
          <a:p>
            <a:r>
              <a:rPr lang="es-ES_tradnl">
                <a:solidFill>
                  <a:schemeClr val="bg2"/>
                </a:solidFill>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_tradnl"/>
              <a:t>Centro Nacional de Metrología, CENAM</a:t>
            </a:r>
            <a:endParaRPr lang="es-ES_tradnl">
              <a:latin typeface="Times New Roman" pitchFamily="18" charset="0"/>
            </a:endParaRPr>
          </a:p>
        </p:txBody>
      </p:sp>
      <p:sp>
        <p:nvSpPr>
          <p:cNvPr id="5" name="Rectangle 3"/>
          <p:cNvSpPr>
            <a:spLocks noGrp="1" noChangeArrowheads="1"/>
          </p:cNvSpPr>
          <p:nvPr>
            <p:ph type="dt" idx="1"/>
          </p:nvPr>
        </p:nvSpPr>
        <p:spPr>
          <a:ln/>
        </p:spPr>
        <p:txBody>
          <a:bodyPr/>
          <a:lstStyle/>
          <a:p>
            <a:r>
              <a:rPr lang="es-ES_tradnl"/>
              <a:t>División de Tiempo y Frecuencia</a:t>
            </a:r>
          </a:p>
        </p:txBody>
      </p:sp>
      <p:sp>
        <p:nvSpPr>
          <p:cNvPr id="6" name="Rectangle 7"/>
          <p:cNvSpPr>
            <a:spLocks noGrp="1" noChangeArrowheads="1"/>
          </p:cNvSpPr>
          <p:nvPr>
            <p:ph type="sldNum" sz="quarter" idx="5"/>
          </p:nvPr>
        </p:nvSpPr>
        <p:spPr>
          <a:ln/>
        </p:spPr>
        <p:txBody>
          <a:bodyPr/>
          <a:lstStyle/>
          <a:p>
            <a:fld id="{1613741B-7A07-4C2A-9EA1-C525F52B37C7}" type="slidenum">
              <a:rPr lang="es-ES_tradnl"/>
              <a:pPr/>
              <a:t>10</a:t>
            </a:fld>
            <a:endParaRPr lang="es-ES_tradnl" sz="1200" b="0">
              <a:latin typeface="Times New Roman" pitchFamily="18" charset="0"/>
            </a:endParaRPr>
          </a:p>
        </p:txBody>
      </p:sp>
      <p:sp>
        <p:nvSpPr>
          <p:cNvPr id="722946" name="Rectangle 2"/>
          <p:cNvSpPr>
            <a:spLocks noGrp="1" noRot="1" noChangeAspect="1" noChangeArrowheads="1" noTextEdit="1"/>
          </p:cNvSpPr>
          <p:nvPr>
            <p:ph type="sldImg"/>
          </p:nvPr>
        </p:nvSpPr>
        <p:spPr>
          <a:ln/>
        </p:spPr>
      </p:sp>
      <p:sp>
        <p:nvSpPr>
          <p:cNvPr id="722947" name="Rectangle 3"/>
          <p:cNvSpPr>
            <a:spLocks noGrp="1" noChangeArrowheads="1"/>
          </p:cNvSpPr>
          <p:nvPr>
            <p:ph type="body" idx="1"/>
          </p:nvPr>
        </p:nvSpPr>
        <p:spPr/>
        <p:txBody>
          <a:bodyPr/>
          <a:lstStyle/>
          <a:p>
            <a:r>
              <a:rPr lang="es-ES" sz="1000"/>
              <a:t>El Mezclador a MOSFET dual presenta una ganancia de aproximadamente 10dB a 15 dB. </a:t>
            </a:r>
          </a:p>
          <a:p>
            <a:endParaRPr lang="es-ES" sz="1000"/>
          </a:p>
          <a:p>
            <a:r>
              <a:rPr lang="es-ES" sz="1000"/>
              <a:t>El Mezclador doblemente balanceado (DBM)  presenta un excelente desempeño. El mezclador contribuye muy poco al ruido. El DBM de diodo es bidireccional. Si una señal de R.F. se aplica al puerto de R.F., una señal de I.F. aparece en el puerto de I.F.. Si una señal de I.F. es aplicada al puerto de I.F., una señal de R.F. aparece en el puerto de R.F.. El mismo mezclador puede ser usado para recibir y transmitir, con un mínimo de conmutación de RX/TX. Para el funcionamiento óptimo todos los puertos deberían ser terminados correctamente.</a:t>
            </a:r>
            <a:r>
              <a:rPr lang="es-ES" sz="1000" b="1"/>
              <a:t> </a:t>
            </a:r>
            <a:r>
              <a:rPr lang="es-ES_tradnl" sz="1000">
                <a:solidFill>
                  <a:schemeClr val="bg2"/>
                </a:solidFill>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_tradnl"/>
              <a:t>Centro Nacional de Metrología, CENAM</a:t>
            </a:r>
            <a:endParaRPr lang="es-ES_tradnl">
              <a:latin typeface="Times New Roman" pitchFamily="18" charset="0"/>
            </a:endParaRPr>
          </a:p>
        </p:txBody>
      </p:sp>
      <p:sp>
        <p:nvSpPr>
          <p:cNvPr id="5" name="Rectangle 3"/>
          <p:cNvSpPr>
            <a:spLocks noGrp="1" noChangeArrowheads="1"/>
          </p:cNvSpPr>
          <p:nvPr>
            <p:ph type="dt" idx="1"/>
          </p:nvPr>
        </p:nvSpPr>
        <p:spPr>
          <a:ln/>
        </p:spPr>
        <p:txBody>
          <a:bodyPr/>
          <a:lstStyle/>
          <a:p>
            <a:r>
              <a:rPr lang="es-ES_tradnl"/>
              <a:t>División de Tiempo y Frecuencia</a:t>
            </a:r>
          </a:p>
        </p:txBody>
      </p:sp>
      <p:sp>
        <p:nvSpPr>
          <p:cNvPr id="6" name="Rectangle 7"/>
          <p:cNvSpPr>
            <a:spLocks noGrp="1" noChangeArrowheads="1"/>
          </p:cNvSpPr>
          <p:nvPr>
            <p:ph type="sldNum" sz="quarter" idx="5"/>
          </p:nvPr>
        </p:nvSpPr>
        <p:spPr>
          <a:ln/>
        </p:spPr>
        <p:txBody>
          <a:bodyPr/>
          <a:lstStyle/>
          <a:p>
            <a:fld id="{7FC55623-BB95-4C99-87CD-FD230A9CCDE5}" type="slidenum">
              <a:rPr lang="es-ES_tradnl"/>
              <a:pPr/>
              <a:t>11</a:t>
            </a:fld>
            <a:endParaRPr lang="es-ES_tradnl" sz="1200" b="0">
              <a:latin typeface="Times New Roman" pitchFamily="18" charset="0"/>
            </a:endParaRPr>
          </a:p>
        </p:txBody>
      </p:sp>
      <p:sp>
        <p:nvSpPr>
          <p:cNvPr id="724994" name="Rectangle 2"/>
          <p:cNvSpPr>
            <a:spLocks noGrp="1" noRot="1" noChangeAspect="1" noChangeArrowheads="1" noTextEdit="1"/>
          </p:cNvSpPr>
          <p:nvPr>
            <p:ph type="sldImg"/>
          </p:nvPr>
        </p:nvSpPr>
        <p:spPr>
          <a:ln/>
        </p:spPr>
      </p:sp>
      <p:sp>
        <p:nvSpPr>
          <p:cNvPr id="724995" name="Rectangle 3"/>
          <p:cNvSpPr>
            <a:spLocks noGrp="1" noChangeArrowheads="1"/>
          </p:cNvSpPr>
          <p:nvPr>
            <p:ph type="body" idx="1"/>
          </p:nvPr>
        </p:nvSpPr>
        <p:spPr/>
        <p:txBody>
          <a:bodyPr/>
          <a:lstStyle/>
          <a:p>
            <a:pPr marL="361950" indent="-361950">
              <a:lnSpc>
                <a:spcPct val="90000"/>
              </a:lnSpc>
            </a:pPr>
            <a:r>
              <a:rPr lang="es-ES_tradnl" sz="1000"/>
              <a:t>Los mezcladores se utilizan para convertir una señal de una frecuencia a otra, esto se hace mediante la combinación de la señal original de RF con la señal de un oscilador local, LO.</a:t>
            </a:r>
          </a:p>
          <a:p>
            <a:pPr marL="361950" indent="-361950">
              <a:lnSpc>
                <a:spcPct val="90000"/>
              </a:lnSpc>
            </a:pPr>
            <a:endParaRPr lang="es-ES_tradnl" sz="1000"/>
          </a:p>
          <a:p>
            <a:pPr marL="361950" indent="-361950">
              <a:lnSpc>
                <a:spcPct val="90000"/>
              </a:lnSpc>
            </a:pPr>
            <a:r>
              <a:rPr lang="es-ES_tradnl" sz="1000"/>
              <a:t>El espectro de salida incluye:</a:t>
            </a:r>
          </a:p>
          <a:p>
            <a:pPr marL="361950" indent="-361950">
              <a:lnSpc>
                <a:spcPct val="90000"/>
              </a:lnSpc>
            </a:pPr>
            <a:r>
              <a:rPr lang="es-ES_tradnl" sz="1000"/>
              <a:t>	a) Las entradas originales, LO y RF,</a:t>
            </a:r>
          </a:p>
          <a:p>
            <a:pPr marL="361950" indent="-361950">
              <a:lnSpc>
                <a:spcPct val="90000"/>
              </a:lnSpc>
            </a:pPr>
            <a:r>
              <a:rPr lang="es-ES_tradnl" sz="1000"/>
              <a:t>	b) Todos los armónicos de orden superior de la LO y RF,</a:t>
            </a:r>
          </a:p>
          <a:p>
            <a:pPr marL="361950" indent="-361950">
              <a:lnSpc>
                <a:spcPct val="90000"/>
              </a:lnSpc>
            </a:pPr>
            <a:r>
              <a:rPr lang="es-ES_tradnl" sz="1000"/>
              <a:t>	c)  Las principales bandas laterales LO</a:t>
            </a:r>
            <a:r>
              <a:rPr lang="en-US" sz="1000"/>
              <a:t>±</a:t>
            </a:r>
            <a:r>
              <a:rPr lang="es-ES_tradnl" sz="1000"/>
              <a:t>RF,</a:t>
            </a:r>
          </a:p>
          <a:p>
            <a:pPr marL="361950" indent="-361950">
              <a:lnSpc>
                <a:spcPct val="90000"/>
              </a:lnSpc>
            </a:pPr>
            <a:r>
              <a:rPr lang="es-ES_tradnl" sz="1000"/>
              <a:t>	d) Todos los productos de orden superior mLO </a:t>
            </a:r>
            <a:r>
              <a:rPr lang="en-US" sz="1000"/>
              <a:t>±nRF (donde n y m son enteros),</a:t>
            </a:r>
          </a:p>
          <a:p>
            <a:pPr marL="361950" indent="-361950">
              <a:lnSpc>
                <a:spcPct val="90000"/>
              </a:lnSpc>
            </a:pPr>
            <a:r>
              <a:rPr lang="es-ES_tradnl" sz="1000"/>
              <a:t>	e) Un nivel de DC.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_tradnl"/>
              <a:t>Centro Nacional de Metrología, CENAM</a:t>
            </a:r>
            <a:endParaRPr lang="es-ES_tradnl">
              <a:latin typeface="Times New Roman" pitchFamily="18" charset="0"/>
            </a:endParaRPr>
          </a:p>
        </p:txBody>
      </p:sp>
      <p:sp>
        <p:nvSpPr>
          <p:cNvPr id="5" name="Rectangle 3"/>
          <p:cNvSpPr>
            <a:spLocks noGrp="1" noChangeArrowheads="1"/>
          </p:cNvSpPr>
          <p:nvPr>
            <p:ph type="dt" idx="1"/>
          </p:nvPr>
        </p:nvSpPr>
        <p:spPr>
          <a:ln/>
        </p:spPr>
        <p:txBody>
          <a:bodyPr/>
          <a:lstStyle/>
          <a:p>
            <a:r>
              <a:rPr lang="es-ES_tradnl"/>
              <a:t>División de Tiempo y Frecuencia</a:t>
            </a:r>
          </a:p>
        </p:txBody>
      </p:sp>
      <p:sp>
        <p:nvSpPr>
          <p:cNvPr id="6" name="Rectangle 7"/>
          <p:cNvSpPr>
            <a:spLocks noGrp="1" noChangeArrowheads="1"/>
          </p:cNvSpPr>
          <p:nvPr>
            <p:ph type="sldNum" sz="quarter" idx="5"/>
          </p:nvPr>
        </p:nvSpPr>
        <p:spPr>
          <a:ln/>
        </p:spPr>
        <p:txBody>
          <a:bodyPr/>
          <a:lstStyle/>
          <a:p>
            <a:fld id="{E296D057-AE26-4605-887B-D3C4DD58CDF8}" type="slidenum">
              <a:rPr lang="es-ES_tradnl"/>
              <a:pPr/>
              <a:t>12</a:t>
            </a:fld>
            <a:endParaRPr lang="es-ES_tradnl" sz="1200" b="0">
              <a:latin typeface="Times New Roman" pitchFamily="18" charset="0"/>
            </a:endParaRPr>
          </a:p>
        </p:txBody>
      </p:sp>
      <p:sp>
        <p:nvSpPr>
          <p:cNvPr id="727042" name="Rectangle 2"/>
          <p:cNvSpPr>
            <a:spLocks noGrp="1" noRot="1" noChangeAspect="1" noChangeArrowheads="1" noTextEdit="1"/>
          </p:cNvSpPr>
          <p:nvPr>
            <p:ph type="sldImg"/>
          </p:nvPr>
        </p:nvSpPr>
        <p:spPr>
          <a:ln/>
        </p:spPr>
      </p:sp>
      <p:sp>
        <p:nvSpPr>
          <p:cNvPr id="727043" name="Rectangle 3"/>
          <p:cNvSpPr>
            <a:spLocks noGrp="1" noChangeArrowheads="1"/>
          </p:cNvSpPr>
          <p:nvPr>
            <p:ph type="body" idx="1"/>
          </p:nvPr>
        </p:nvSpPr>
        <p:spPr/>
        <p:txBody>
          <a:bodyPr/>
          <a:lstStyle/>
          <a:p>
            <a:r>
              <a:rPr lang="es-ES_tradnl" sz="1000"/>
              <a:t>Se recomienda realizar la demostración.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_tradnl"/>
              <a:t>Centro Nacional de Metrología, CENAM</a:t>
            </a:r>
            <a:endParaRPr lang="es-ES_tradnl">
              <a:latin typeface="Times New Roman" pitchFamily="18" charset="0"/>
            </a:endParaRPr>
          </a:p>
        </p:txBody>
      </p:sp>
      <p:sp>
        <p:nvSpPr>
          <p:cNvPr id="5" name="Rectangle 3"/>
          <p:cNvSpPr>
            <a:spLocks noGrp="1" noChangeArrowheads="1"/>
          </p:cNvSpPr>
          <p:nvPr>
            <p:ph type="dt" idx="1"/>
          </p:nvPr>
        </p:nvSpPr>
        <p:spPr>
          <a:ln/>
        </p:spPr>
        <p:txBody>
          <a:bodyPr/>
          <a:lstStyle/>
          <a:p>
            <a:r>
              <a:rPr lang="es-ES_tradnl"/>
              <a:t>División de Tiempo y Frecuencia</a:t>
            </a:r>
          </a:p>
        </p:txBody>
      </p:sp>
      <p:sp>
        <p:nvSpPr>
          <p:cNvPr id="6" name="Rectangle 7"/>
          <p:cNvSpPr>
            <a:spLocks noGrp="1" noChangeArrowheads="1"/>
          </p:cNvSpPr>
          <p:nvPr>
            <p:ph type="sldNum" sz="quarter" idx="5"/>
          </p:nvPr>
        </p:nvSpPr>
        <p:spPr>
          <a:ln/>
        </p:spPr>
        <p:txBody>
          <a:bodyPr/>
          <a:lstStyle/>
          <a:p>
            <a:fld id="{B8535BF8-1D6F-4D4B-A71B-5A1BA1A508FD}" type="slidenum">
              <a:rPr lang="es-ES_tradnl"/>
              <a:pPr/>
              <a:t>13</a:t>
            </a:fld>
            <a:endParaRPr lang="es-ES_tradnl" sz="1200" b="0">
              <a:latin typeface="Times New Roman" pitchFamily="18" charset="0"/>
            </a:endParaRPr>
          </a:p>
        </p:txBody>
      </p:sp>
      <p:sp>
        <p:nvSpPr>
          <p:cNvPr id="770050" name="Rectangle 2"/>
          <p:cNvSpPr>
            <a:spLocks noGrp="1" noRot="1" noChangeAspect="1" noChangeArrowheads="1" noTextEdit="1"/>
          </p:cNvSpPr>
          <p:nvPr>
            <p:ph type="sldImg"/>
          </p:nvPr>
        </p:nvSpPr>
        <p:spPr>
          <a:ln/>
        </p:spPr>
      </p:sp>
      <p:sp>
        <p:nvSpPr>
          <p:cNvPr id="770051" name="Rectangle 3"/>
          <p:cNvSpPr>
            <a:spLocks noGrp="1" noChangeArrowheads="1"/>
          </p:cNvSpPr>
          <p:nvPr>
            <p:ph type="body" idx="1"/>
          </p:nvPr>
        </p:nvSpPr>
        <p:spPr/>
        <p:txBody>
          <a:bodyPr/>
          <a:lstStyle/>
          <a:p>
            <a:r>
              <a:rPr lang="es-ES_tradnl" sz="1000"/>
              <a:t>Finalmente, comentar que los osciladores que generan las señales enviadas a las entradas del mezclador deberán estar provistos de salidas reforzadas, para aislar perfectamente el posible acoplamiento entre las dos entradas del mezclador. Es recomendable operar cerca de los niveles de entrada máximos para la mejor proporción señal-a- ruido.</a:t>
            </a:r>
          </a:p>
          <a:p>
            <a:r>
              <a:rPr lang="es-ES_tradnl" sz="10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_tradnl"/>
              <a:t>Centro Nacional de Metrología, CENAM</a:t>
            </a:r>
            <a:endParaRPr lang="es-ES_tradnl">
              <a:latin typeface="Times New Roman" pitchFamily="18" charset="0"/>
            </a:endParaRPr>
          </a:p>
        </p:txBody>
      </p:sp>
      <p:sp>
        <p:nvSpPr>
          <p:cNvPr id="5" name="Rectangle 3"/>
          <p:cNvSpPr>
            <a:spLocks noGrp="1" noChangeArrowheads="1"/>
          </p:cNvSpPr>
          <p:nvPr>
            <p:ph type="dt" idx="1"/>
          </p:nvPr>
        </p:nvSpPr>
        <p:spPr>
          <a:ln/>
        </p:spPr>
        <p:txBody>
          <a:bodyPr/>
          <a:lstStyle/>
          <a:p>
            <a:r>
              <a:rPr lang="es-ES_tradnl"/>
              <a:t>División de Tiempo y Frecuencia</a:t>
            </a:r>
          </a:p>
        </p:txBody>
      </p:sp>
      <p:sp>
        <p:nvSpPr>
          <p:cNvPr id="6" name="Rectangle 7"/>
          <p:cNvSpPr>
            <a:spLocks noGrp="1" noChangeArrowheads="1"/>
          </p:cNvSpPr>
          <p:nvPr>
            <p:ph type="sldNum" sz="quarter" idx="5"/>
          </p:nvPr>
        </p:nvSpPr>
        <p:spPr>
          <a:ln/>
        </p:spPr>
        <p:txBody>
          <a:bodyPr/>
          <a:lstStyle/>
          <a:p>
            <a:fld id="{7FC55623-BB95-4C99-87CD-FD230A9CCDE5}" type="slidenum">
              <a:rPr lang="es-ES_tradnl"/>
              <a:pPr/>
              <a:t>14</a:t>
            </a:fld>
            <a:endParaRPr lang="es-ES_tradnl" sz="1200" b="0">
              <a:latin typeface="Times New Roman" pitchFamily="18" charset="0"/>
            </a:endParaRPr>
          </a:p>
        </p:txBody>
      </p:sp>
      <p:sp>
        <p:nvSpPr>
          <p:cNvPr id="724994" name="Rectangle 2"/>
          <p:cNvSpPr>
            <a:spLocks noGrp="1" noRot="1" noChangeAspect="1" noChangeArrowheads="1" noTextEdit="1"/>
          </p:cNvSpPr>
          <p:nvPr>
            <p:ph type="sldImg"/>
          </p:nvPr>
        </p:nvSpPr>
        <p:spPr>
          <a:ln/>
        </p:spPr>
      </p:sp>
      <p:sp>
        <p:nvSpPr>
          <p:cNvPr id="724995" name="Rectangle 3"/>
          <p:cNvSpPr>
            <a:spLocks noGrp="1" noChangeArrowheads="1"/>
          </p:cNvSpPr>
          <p:nvPr>
            <p:ph type="body" idx="1"/>
          </p:nvPr>
        </p:nvSpPr>
        <p:spPr/>
        <p:txBody>
          <a:bodyPr/>
          <a:lstStyle/>
          <a:p>
            <a:pPr marL="361950" indent="-361950">
              <a:lnSpc>
                <a:spcPct val="90000"/>
              </a:lnSpc>
            </a:pPr>
            <a:r>
              <a:rPr lang="es-ES_tradnl" sz="1000"/>
              <a:t>Los mezcladores se utilizan para convertir una señal de una frecuencia a otra, esto se hace mediante la combinación de la señal original de RF con la señal de un oscilador local, LO.</a:t>
            </a:r>
          </a:p>
          <a:p>
            <a:pPr marL="361950" indent="-361950">
              <a:lnSpc>
                <a:spcPct val="90000"/>
              </a:lnSpc>
            </a:pPr>
            <a:endParaRPr lang="es-ES_tradnl" sz="1000"/>
          </a:p>
          <a:p>
            <a:pPr marL="361950" indent="-361950">
              <a:lnSpc>
                <a:spcPct val="90000"/>
              </a:lnSpc>
            </a:pPr>
            <a:r>
              <a:rPr lang="es-ES_tradnl" sz="1000"/>
              <a:t>El espectro de salida incluye:</a:t>
            </a:r>
          </a:p>
          <a:p>
            <a:pPr marL="361950" indent="-361950">
              <a:lnSpc>
                <a:spcPct val="90000"/>
              </a:lnSpc>
            </a:pPr>
            <a:r>
              <a:rPr lang="es-ES_tradnl" sz="1000"/>
              <a:t>	a) Las entradas originales, LO y RF,</a:t>
            </a:r>
          </a:p>
          <a:p>
            <a:pPr marL="361950" indent="-361950">
              <a:lnSpc>
                <a:spcPct val="90000"/>
              </a:lnSpc>
            </a:pPr>
            <a:r>
              <a:rPr lang="es-ES_tradnl" sz="1000"/>
              <a:t>	b) Todos los armónicos de orden superior de la LO y RF,</a:t>
            </a:r>
          </a:p>
          <a:p>
            <a:pPr marL="361950" indent="-361950">
              <a:lnSpc>
                <a:spcPct val="90000"/>
              </a:lnSpc>
            </a:pPr>
            <a:r>
              <a:rPr lang="es-ES_tradnl" sz="1000"/>
              <a:t>	c)  Las principales bandas laterales LO</a:t>
            </a:r>
            <a:r>
              <a:rPr lang="en-US" sz="1000"/>
              <a:t>±</a:t>
            </a:r>
            <a:r>
              <a:rPr lang="es-ES_tradnl" sz="1000"/>
              <a:t>RF,</a:t>
            </a:r>
          </a:p>
          <a:p>
            <a:pPr marL="361950" indent="-361950">
              <a:lnSpc>
                <a:spcPct val="90000"/>
              </a:lnSpc>
            </a:pPr>
            <a:r>
              <a:rPr lang="es-ES_tradnl" sz="1000"/>
              <a:t>	d) Todos los productos de orden superior mLO </a:t>
            </a:r>
            <a:r>
              <a:rPr lang="en-US" sz="1000"/>
              <a:t>±nRF (donde n y m son enteros),</a:t>
            </a:r>
          </a:p>
          <a:p>
            <a:pPr marL="361950" indent="-361950">
              <a:lnSpc>
                <a:spcPct val="90000"/>
              </a:lnSpc>
            </a:pPr>
            <a:r>
              <a:rPr lang="es-ES_tradnl" sz="1000"/>
              <a:t>	e) Un nivel de DC.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_tradnl"/>
              <a:t>Centro Nacional de Metrología, CENAM</a:t>
            </a:r>
            <a:endParaRPr lang="es-ES_tradnl">
              <a:latin typeface="Times New Roman" pitchFamily="18" charset="0"/>
            </a:endParaRPr>
          </a:p>
        </p:txBody>
      </p:sp>
      <p:sp>
        <p:nvSpPr>
          <p:cNvPr id="5" name="Rectangle 3"/>
          <p:cNvSpPr>
            <a:spLocks noGrp="1" noChangeArrowheads="1"/>
          </p:cNvSpPr>
          <p:nvPr>
            <p:ph type="dt" idx="1"/>
          </p:nvPr>
        </p:nvSpPr>
        <p:spPr>
          <a:ln/>
        </p:spPr>
        <p:txBody>
          <a:bodyPr/>
          <a:lstStyle/>
          <a:p>
            <a:r>
              <a:rPr lang="es-ES_tradnl"/>
              <a:t>División de Tiempo y Frecuencia</a:t>
            </a:r>
          </a:p>
        </p:txBody>
      </p:sp>
      <p:sp>
        <p:nvSpPr>
          <p:cNvPr id="6" name="Rectangle 7"/>
          <p:cNvSpPr>
            <a:spLocks noGrp="1" noChangeArrowheads="1"/>
          </p:cNvSpPr>
          <p:nvPr>
            <p:ph type="sldNum" sz="quarter" idx="5"/>
          </p:nvPr>
        </p:nvSpPr>
        <p:spPr>
          <a:ln/>
        </p:spPr>
        <p:txBody>
          <a:bodyPr/>
          <a:lstStyle/>
          <a:p>
            <a:fld id="{B3E6140F-C27D-4B93-BA39-29DED398D7A5}" type="slidenum">
              <a:rPr lang="es-ES_tradnl"/>
              <a:pPr/>
              <a:t>15</a:t>
            </a:fld>
            <a:endParaRPr lang="es-ES_tradnl" sz="1200" b="0">
              <a:latin typeface="Times New Roman" pitchFamily="18" charset="0"/>
            </a:endParaRPr>
          </a:p>
        </p:txBody>
      </p:sp>
      <p:sp>
        <p:nvSpPr>
          <p:cNvPr id="611330" name="Rectangle 2"/>
          <p:cNvSpPr>
            <a:spLocks noGrp="1" noRot="1" noChangeAspect="1" noChangeArrowheads="1" noTextEdit="1"/>
          </p:cNvSpPr>
          <p:nvPr>
            <p:ph type="sldImg"/>
          </p:nvPr>
        </p:nvSpPr>
        <p:spPr>
          <a:xfrm>
            <a:off x="1135063" y="688975"/>
            <a:ext cx="4587875" cy="3441700"/>
          </a:xfrm>
          <a:ln/>
        </p:spPr>
      </p:sp>
      <p:sp>
        <p:nvSpPr>
          <p:cNvPr id="611332" name="Rectangle 4"/>
          <p:cNvSpPr>
            <a:spLocks noGrp="1" noChangeArrowheads="1"/>
          </p:cNvSpPr>
          <p:nvPr>
            <p:ph type="body" idx="1"/>
          </p:nvPr>
        </p:nvSpPr>
        <p:spPr>
          <a:noFill/>
          <a:ln/>
        </p:spPr>
        <p:txBody>
          <a:bodyPr/>
          <a:lstStyle/>
          <a:p>
            <a:r>
              <a:rPr lang="es-ES_tradnl"/>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_tradnl"/>
              <a:t>Centro Nacional de Metrología, CENAM</a:t>
            </a:r>
            <a:endParaRPr lang="es-ES_tradnl">
              <a:latin typeface="Times New Roman" pitchFamily="18" charset="0"/>
            </a:endParaRPr>
          </a:p>
        </p:txBody>
      </p:sp>
      <p:sp>
        <p:nvSpPr>
          <p:cNvPr id="5" name="Rectangle 3"/>
          <p:cNvSpPr>
            <a:spLocks noGrp="1" noChangeArrowheads="1"/>
          </p:cNvSpPr>
          <p:nvPr>
            <p:ph type="dt" idx="1"/>
          </p:nvPr>
        </p:nvSpPr>
        <p:spPr>
          <a:ln/>
        </p:spPr>
        <p:txBody>
          <a:bodyPr/>
          <a:lstStyle/>
          <a:p>
            <a:r>
              <a:rPr lang="es-ES_tradnl"/>
              <a:t>División de Tiempo y Frecuencia</a:t>
            </a:r>
          </a:p>
        </p:txBody>
      </p:sp>
      <p:sp>
        <p:nvSpPr>
          <p:cNvPr id="6" name="Rectangle 7"/>
          <p:cNvSpPr>
            <a:spLocks noGrp="1" noChangeArrowheads="1"/>
          </p:cNvSpPr>
          <p:nvPr>
            <p:ph type="sldNum" sz="quarter" idx="5"/>
          </p:nvPr>
        </p:nvSpPr>
        <p:spPr>
          <a:ln/>
        </p:spPr>
        <p:txBody>
          <a:bodyPr/>
          <a:lstStyle/>
          <a:p>
            <a:fld id="{747BA9D2-BD8A-41A4-9A57-4A2440099B92}" type="slidenum">
              <a:rPr lang="es-ES_tradnl"/>
              <a:pPr/>
              <a:t>16</a:t>
            </a:fld>
            <a:endParaRPr lang="es-ES_tradnl" sz="1200" b="0">
              <a:latin typeface="Times New Roman" pitchFamily="18" charset="0"/>
            </a:endParaRPr>
          </a:p>
        </p:txBody>
      </p:sp>
      <p:sp>
        <p:nvSpPr>
          <p:cNvPr id="660482" name="Rectangle 2"/>
          <p:cNvSpPr>
            <a:spLocks noGrp="1" noRot="1" noChangeAspect="1" noChangeArrowheads="1" noTextEdit="1"/>
          </p:cNvSpPr>
          <p:nvPr>
            <p:ph type="sldImg"/>
          </p:nvPr>
        </p:nvSpPr>
        <p:spPr>
          <a:ln/>
        </p:spPr>
      </p:sp>
      <p:sp>
        <p:nvSpPr>
          <p:cNvPr id="660483" name="Rectangle 3"/>
          <p:cNvSpPr>
            <a:spLocks noGrp="1" noChangeArrowheads="1"/>
          </p:cNvSpPr>
          <p:nvPr>
            <p:ph type="body" idx="1"/>
          </p:nvPr>
        </p:nvSpPr>
        <p:spPr/>
        <p:txBody>
          <a:bodyPr/>
          <a:lstStyle/>
          <a:p>
            <a:pPr lvl="1"/>
            <a:r>
              <a:rPr lang="es-ES_tradnl" sz="1000"/>
              <a:t>Comparador de fase (CF). Suministra una salida que depende del valor absoluto del desfase entre las señales de salida y de entrada. En algunos casos, esta etapa está constituida por un multiplicador.</a:t>
            </a:r>
          </a:p>
          <a:p>
            <a:pPr lvl="1"/>
            <a:endParaRPr lang="es-ES_tradnl" sz="1000"/>
          </a:p>
          <a:p>
            <a:pPr lvl="1"/>
            <a:r>
              <a:rPr lang="es-ES_tradnl" sz="1000"/>
              <a:t>Filtro pasa-bajo (LPF). Destinado a dejar pasar la componente de baja frecuencia proveniente del CF.</a:t>
            </a:r>
          </a:p>
          <a:p>
            <a:pPr lvl="1"/>
            <a:endParaRPr lang="es-ES_tradnl" sz="1000"/>
          </a:p>
          <a:p>
            <a:pPr lvl="1"/>
            <a:r>
              <a:rPr lang="es-ES_tradnl" sz="1000"/>
              <a:t>Oscilador controlado por tensión (VCO). Genera la tensión de salida, con frecuencia dependiente de la tensión de salida del filtro PL.</a:t>
            </a:r>
          </a:p>
          <a:p>
            <a:pPr lvl="1"/>
            <a:endParaRPr lang="es-ES_tradnl" sz="1000"/>
          </a:p>
          <a:p>
            <a:pPr lvl="1"/>
            <a:r>
              <a:rPr lang="es-ES_tradnl" sz="1000"/>
              <a:t>Cuando el PLL está fuera de sintonía, a frecuencia de señal de entrada muy alta o bien muy baja, la tensión de salida adopta la pulsación central (</a:t>
            </a:r>
            <a:r>
              <a:rPr lang="es-ES_tradnl">
                <a:latin typeface="Symbol" pitchFamily="18" charset="2"/>
              </a:rPr>
              <a:t>w</a:t>
            </a:r>
            <a:r>
              <a:rPr lang="es-ES_tradnl" baseline="-25000"/>
              <a:t>CO</a:t>
            </a:r>
            <a:r>
              <a:rPr lang="es-ES_tradnl" sz="1000"/>
              <a:t>, que es la frecuencia natural o de libre oscilación). Existe una banda de frecuencias entre las que el PLL está en sintonía, caracterizada por </a:t>
            </a:r>
            <a:r>
              <a:rPr lang="es-ES_tradnl" sz="1000">
                <a:latin typeface="Symbol" pitchFamily="18" charset="2"/>
              </a:rPr>
              <a:t>w</a:t>
            </a:r>
            <a:r>
              <a:rPr lang="es-ES_tradnl" sz="1000"/>
              <a:t>i=</a:t>
            </a:r>
            <a:r>
              <a:rPr lang="es-ES_tradnl" sz="1000">
                <a:latin typeface="Symbol" pitchFamily="18" charset="2"/>
              </a:rPr>
              <a:t>w</a:t>
            </a:r>
            <a:r>
              <a:rPr lang="es-ES_tradnl" sz="1000"/>
              <a:t>o llamado margen de enganche, y otra entre las que el circuito es capaz de sintonizar llamado margen de captura </a:t>
            </a:r>
            <a:r>
              <a:rPr lang="es-ES_tradnl" sz="1000">
                <a:latin typeface="Symbol" pitchFamily="18" charset="2"/>
              </a:rPr>
              <a:t>Dw</a:t>
            </a:r>
            <a:r>
              <a:rPr lang="es-ES_tradnl" sz="1000" baseline="-25000"/>
              <a:t>C</a:t>
            </a:r>
            <a:r>
              <a:rPr lang="es-ES_tradnl" sz="1000"/>
              <a:t>. El margen de captura es siempre inferior al de enganche y ambos están centrados respecto a la pulsación central.</a:t>
            </a:r>
          </a:p>
          <a:p>
            <a:pPr lvl="1"/>
            <a:r>
              <a:rPr lang="es-ES_tradnl"/>
              <a:t>________________________________________________________________________________________________________________________________________________________________________________________</a:t>
            </a:r>
            <a:endParaRPr lang="es-ES" sz="10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s-ES_tradnl"/>
              <a:t>Centro Nacional de Metrología, CENAM</a:t>
            </a:r>
            <a:endParaRPr lang="es-ES_tradnl">
              <a:latin typeface="Times New Roman" pitchFamily="18" charset="0"/>
            </a:endParaRPr>
          </a:p>
        </p:txBody>
      </p:sp>
      <p:sp>
        <p:nvSpPr>
          <p:cNvPr id="6" name="Rectangle 3"/>
          <p:cNvSpPr>
            <a:spLocks noGrp="1" noChangeArrowheads="1"/>
          </p:cNvSpPr>
          <p:nvPr>
            <p:ph type="dt" idx="1"/>
          </p:nvPr>
        </p:nvSpPr>
        <p:spPr>
          <a:ln/>
        </p:spPr>
        <p:txBody>
          <a:bodyPr/>
          <a:lstStyle/>
          <a:p>
            <a:r>
              <a:rPr lang="es-ES_tradnl"/>
              <a:t>División de Tiempo y Frecuencia</a:t>
            </a:r>
          </a:p>
        </p:txBody>
      </p:sp>
      <p:sp>
        <p:nvSpPr>
          <p:cNvPr id="7" name="Rectangle 7"/>
          <p:cNvSpPr>
            <a:spLocks noGrp="1" noChangeArrowheads="1"/>
          </p:cNvSpPr>
          <p:nvPr>
            <p:ph type="sldNum" sz="quarter" idx="5"/>
          </p:nvPr>
        </p:nvSpPr>
        <p:spPr>
          <a:ln/>
        </p:spPr>
        <p:txBody>
          <a:bodyPr/>
          <a:lstStyle/>
          <a:p>
            <a:fld id="{B25C3AFA-F876-4CD3-A8AF-3142B07421FA}" type="slidenum">
              <a:rPr lang="es-ES_tradnl"/>
              <a:pPr/>
              <a:t>17</a:t>
            </a:fld>
            <a:endParaRPr lang="es-ES_tradnl" sz="1200" b="0">
              <a:latin typeface="Times New Roman" pitchFamily="18" charset="0"/>
            </a:endParaRPr>
          </a:p>
        </p:txBody>
      </p:sp>
      <p:sp>
        <p:nvSpPr>
          <p:cNvPr id="743426" name="Rectangle 2"/>
          <p:cNvSpPr>
            <a:spLocks noGrp="1" noRot="1" noChangeAspect="1" noChangeArrowheads="1" noTextEdit="1"/>
          </p:cNvSpPr>
          <p:nvPr>
            <p:ph type="sldImg"/>
          </p:nvPr>
        </p:nvSpPr>
        <p:spPr>
          <a:ln/>
        </p:spPr>
      </p:sp>
      <p:sp>
        <p:nvSpPr>
          <p:cNvPr id="743428" name="Rectangle 4"/>
          <p:cNvSpPr>
            <a:spLocks noGrp="1" noChangeArrowheads="1"/>
          </p:cNvSpPr>
          <p:nvPr>
            <p:ph type="body" idx="1"/>
          </p:nvPr>
        </p:nvSpPr>
        <p:spPr>
          <a:noFill/>
          <a:ln/>
        </p:spPr>
        <p:txBody>
          <a:bodyPr/>
          <a:lstStyle/>
          <a:p>
            <a:r>
              <a:rPr lang="es-ES_tradnl" sz="1000"/>
              <a:t>La salida del multiplicador comprende dos componentes con pulsaciones </a:t>
            </a:r>
            <a:r>
              <a:rPr lang="es-ES_tradnl" sz="1000">
                <a:latin typeface="Symbol" pitchFamily="18" charset="2"/>
              </a:rPr>
              <a:t>w</a:t>
            </a:r>
            <a:r>
              <a:rPr lang="es-ES_tradnl" sz="1000"/>
              <a:t>o-</a:t>
            </a:r>
            <a:r>
              <a:rPr lang="es-ES_tradnl" sz="1000">
                <a:latin typeface="Symbol" pitchFamily="18" charset="2"/>
              </a:rPr>
              <a:t>w</a:t>
            </a:r>
            <a:r>
              <a:rPr lang="es-ES_tradnl" sz="1000"/>
              <a:t>i y </a:t>
            </a:r>
            <a:r>
              <a:rPr lang="es-ES_tradnl" sz="1000">
                <a:latin typeface="Symbol" pitchFamily="18" charset="2"/>
              </a:rPr>
              <a:t>w</a:t>
            </a:r>
            <a:r>
              <a:rPr lang="es-ES_tradnl" sz="1000"/>
              <a:t>o+</a:t>
            </a:r>
            <a:r>
              <a:rPr lang="es-ES_tradnl" sz="1000">
                <a:latin typeface="Symbol" pitchFamily="18" charset="2"/>
              </a:rPr>
              <a:t>w</a:t>
            </a:r>
            <a:r>
              <a:rPr lang="es-ES_tradnl" sz="1000"/>
              <a:t>i.</a:t>
            </a:r>
          </a:p>
          <a:p>
            <a:endParaRPr lang="es-ES_tradnl" sz="1000"/>
          </a:p>
          <a:p>
            <a:endParaRPr lang="es-ES_tradnl" sz="1000"/>
          </a:p>
          <a:p>
            <a:r>
              <a:rPr lang="es-ES_tradnl" sz="1000"/>
              <a:t> Cuando el PLL está </a:t>
            </a:r>
            <a:r>
              <a:rPr lang="es-ES_tradnl" sz="1000" b="1"/>
              <a:t>fuera de sintonía</a:t>
            </a:r>
            <a:r>
              <a:rPr lang="es-ES_tradnl" sz="1000"/>
              <a:t> (</a:t>
            </a:r>
            <a:r>
              <a:rPr lang="es-ES_tradnl" sz="1000">
                <a:latin typeface="Symbol" pitchFamily="18" charset="2"/>
              </a:rPr>
              <a:t>w</a:t>
            </a:r>
            <a:r>
              <a:rPr lang="es-ES_tradnl" sz="1000"/>
              <a:t>o≠</a:t>
            </a:r>
            <a:r>
              <a:rPr lang="es-ES_tradnl" sz="1000">
                <a:latin typeface="Symbol" pitchFamily="18" charset="2"/>
              </a:rPr>
              <a:t>w</a:t>
            </a:r>
            <a:r>
              <a:rPr lang="es-ES_tradnl" sz="1000"/>
              <a:t>i y </a:t>
            </a:r>
            <a:r>
              <a:rPr lang="en-US" sz="1000"/>
              <a:t>l</a:t>
            </a:r>
            <a:r>
              <a:rPr lang="es-ES_tradnl" sz="1000">
                <a:latin typeface="Symbol" pitchFamily="18" charset="2"/>
              </a:rPr>
              <a:t>w</a:t>
            </a:r>
            <a:r>
              <a:rPr lang="es-ES_tradnl" sz="1000"/>
              <a:t>o-</a:t>
            </a:r>
            <a:r>
              <a:rPr lang="es-ES_tradnl" sz="1000">
                <a:latin typeface="Symbol" pitchFamily="18" charset="2"/>
              </a:rPr>
              <a:t>w</a:t>
            </a:r>
            <a:r>
              <a:rPr lang="es-ES_tradnl" sz="1000"/>
              <a:t>i</a:t>
            </a:r>
            <a:r>
              <a:rPr lang="en-US" sz="1000"/>
              <a:t>l</a:t>
            </a:r>
            <a:r>
              <a:rPr lang="es-ES_tradnl" sz="1000"/>
              <a:t>&gt;&gt;1) ambas se sitúan en la banda atenuada del filtro, la tensión de salida de éste es prácticamente nula y la pulsación de la señal de salida  se fija en </a:t>
            </a:r>
            <a:r>
              <a:rPr lang="es-ES_tradnl" sz="1000">
                <a:latin typeface="Symbol" pitchFamily="18" charset="2"/>
              </a:rPr>
              <a:t>w</a:t>
            </a:r>
            <a:r>
              <a:rPr lang="es-ES_tradnl" sz="1000" baseline="-25000"/>
              <a:t>CO</a:t>
            </a:r>
            <a:r>
              <a:rPr lang="es-ES_tradnl" sz="1000"/>
              <a:t>.</a:t>
            </a:r>
          </a:p>
          <a:p>
            <a:r>
              <a:rPr lang="es-ES_tradnl" sz="1000"/>
              <a:t>Por el contrario, si el PLL está </a:t>
            </a:r>
            <a:r>
              <a:rPr lang="es-ES_tradnl" sz="1000" b="1"/>
              <a:t>sintonizado</a:t>
            </a:r>
            <a:r>
              <a:rPr lang="es-ES_tradnl" sz="1000"/>
              <a:t> (</a:t>
            </a:r>
            <a:r>
              <a:rPr lang="es-ES_tradnl" sz="1000">
                <a:latin typeface="Symbol" pitchFamily="18" charset="2"/>
              </a:rPr>
              <a:t>w</a:t>
            </a:r>
            <a:r>
              <a:rPr lang="es-ES_tradnl" sz="1000"/>
              <a:t>o=</a:t>
            </a:r>
            <a:r>
              <a:rPr lang="es-ES_tradnl" sz="1000">
                <a:latin typeface="Symbol" pitchFamily="18" charset="2"/>
              </a:rPr>
              <a:t>w</a:t>
            </a:r>
            <a:r>
              <a:rPr lang="es-ES_tradnl" sz="1000"/>
              <a:t>i) una de las dos componentes anteriores es continua, es también el valor medio de tensión de salida del filtro y, a través del VCO modifica la frecuencia de la señal de salida.</a:t>
            </a:r>
          </a:p>
          <a:p>
            <a:r>
              <a:rPr lang="es-ES_tradnl" sz="1000"/>
              <a:t>Como la salida de tensión del filtro depende del desfase </a:t>
            </a:r>
            <a:r>
              <a:rPr lang="es-ES_tradnl" sz="1000">
                <a:latin typeface="Symbol" pitchFamily="18" charset="2"/>
              </a:rPr>
              <a:t>q</a:t>
            </a:r>
            <a:r>
              <a:rPr lang="es-ES_tradnl" sz="1000"/>
              <a:t>o-</a:t>
            </a:r>
            <a:r>
              <a:rPr lang="es-ES_tradnl" sz="1000">
                <a:latin typeface="Symbol" pitchFamily="18" charset="2"/>
              </a:rPr>
              <a:t>q</a:t>
            </a:r>
            <a:r>
              <a:rPr lang="es-ES_tradnl" sz="1000"/>
              <a:t>i, la realimentación impone que, en el régimen permanente las señales de salida y entrada tengan un desfase dependiente de la desviación de frecuencia. </a:t>
            </a:r>
          </a:p>
          <a:p>
            <a:endParaRPr lang="es-ES_tradnl" sz="1000"/>
          </a:p>
          <a:p>
            <a:r>
              <a:rPr lang="es-ES_tradnl" sz="1000"/>
              <a:t>En las imágenes de la diapositiva se observa las tensiones de salida del filtro (vf), de entrada (vi) y salida (vo) del PLL en regímenes transitorio y permanente a una frecuencia de entrada de 1000 Hz.</a:t>
            </a:r>
          </a:p>
          <a:p>
            <a:r>
              <a:rPr lang="es-ES_tradnl" sz="1000"/>
              <a:t>En el régimen transitorio, se observa como en los primeros 30 ms el control de lazo cerrado del PLL lleva a la tensión de salida del filtro a un estado plano, estable, con un valor muy cercano a cero.</a:t>
            </a:r>
          </a:p>
          <a:p>
            <a:r>
              <a:rPr lang="es-ES_tradnl" sz="1000"/>
              <a:t>En el régimen permanente, se observa que en el intervalo de tiempo entre el milisegundo 98 y 100 la frecuencia de la entrada es igual a la de la salida, con cierto valor de desfasamiento.</a:t>
            </a:r>
          </a:p>
          <a:p>
            <a:endParaRPr lang="es-ES_tradnl" sz="1000"/>
          </a:p>
        </p:txBody>
      </p:sp>
      <p:graphicFrame>
        <p:nvGraphicFramePr>
          <p:cNvPr id="743429" name="Object 5"/>
          <p:cNvGraphicFramePr>
            <a:graphicFrameLocks noChangeAspect="1"/>
          </p:cNvGraphicFramePr>
          <p:nvPr/>
        </p:nvGraphicFramePr>
        <p:xfrm>
          <a:off x="1052513" y="4733925"/>
          <a:ext cx="4537075" cy="280988"/>
        </p:xfrm>
        <a:graphic>
          <a:graphicData uri="http://schemas.openxmlformats.org/presentationml/2006/ole">
            <mc:AlternateContent xmlns:mc="http://schemas.openxmlformats.org/markup-compatibility/2006">
              <mc:Choice xmlns:v="urn:schemas-microsoft-com:vml" Requires="v">
                <p:oleObj spid="_x0000_s743436" name="Ecuación" r:id="rId4" imgW="3479760" imgH="215640" progId="Equation.3">
                  <p:embed/>
                </p:oleObj>
              </mc:Choice>
              <mc:Fallback>
                <p:oleObj name="Ecuación" r:id="rId4" imgW="3479760" imgH="215640" progId="Equation.3">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2513" y="4733925"/>
                        <a:ext cx="4537075" cy="280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_tradnl"/>
              <a:t>Centro Nacional de Metrología, CENAM</a:t>
            </a:r>
            <a:endParaRPr lang="es-ES_tradnl">
              <a:latin typeface="Times New Roman" pitchFamily="18" charset="0"/>
            </a:endParaRPr>
          </a:p>
        </p:txBody>
      </p:sp>
      <p:sp>
        <p:nvSpPr>
          <p:cNvPr id="5" name="Rectangle 3"/>
          <p:cNvSpPr>
            <a:spLocks noGrp="1" noChangeArrowheads="1"/>
          </p:cNvSpPr>
          <p:nvPr>
            <p:ph type="dt" idx="1"/>
          </p:nvPr>
        </p:nvSpPr>
        <p:spPr>
          <a:ln/>
        </p:spPr>
        <p:txBody>
          <a:bodyPr/>
          <a:lstStyle/>
          <a:p>
            <a:r>
              <a:rPr lang="es-ES_tradnl"/>
              <a:t>División de Tiempo y Frecuencia</a:t>
            </a:r>
          </a:p>
        </p:txBody>
      </p:sp>
      <p:sp>
        <p:nvSpPr>
          <p:cNvPr id="6" name="Rectangle 7"/>
          <p:cNvSpPr>
            <a:spLocks noGrp="1" noChangeArrowheads="1"/>
          </p:cNvSpPr>
          <p:nvPr>
            <p:ph type="sldNum" sz="quarter" idx="5"/>
          </p:nvPr>
        </p:nvSpPr>
        <p:spPr>
          <a:ln/>
        </p:spPr>
        <p:txBody>
          <a:bodyPr/>
          <a:lstStyle/>
          <a:p>
            <a:fld id="{B3B55FBB-5793-4BD3-BAFB-1E405DB2CA22}" type="slidenum">
              <a:rPr lang="es-ES_tradnl"/>
              <a:pPr/>
              <a:t>18</a:t>
            </a:fld>
            <a:endParaRPr lang="es-ES_tradnl" sz="1200" b="0">
              <a:latin typeface="Times New Roman" pitchFamily="18" charset="0"/>
            </a:endParaRPr>
          </a:p>
        </p:txBody>
      </p:sp>
      <p:sp>
        <p:nvSpPr>
          <p:cNvPr id="747522" name="Rectangle 2"/>
          <p:cNvSpPr>
            <a:spLocks noGrp="1" noRot="1" noChangeAspect="1" noChangeArrowheads="1" noTextEdit="1"/>
          </p:cNvSpPr>
          <p:nvPr>
            <p:ph type="sldImg"/>
          </p:nvPr>
        </p:nvSpPr>
        <p:spPr>
          <a:ln/>
        </p:spPr>
      </p:sp>
      <p:sp>
        <p:nvSpPr>
          <p:cNvPr id="747524" name="Rectangle 4"/>
          <p:cNvSpPr>
            <a:spLocks noGrp="1" noChangeArrowheads="1"/>
          </p:cNvSpPr>
          <p:nvPr>
            <p:ph type="body" idx="1"/>
          </p:nvPr>
        </p:nvSpPr>
        <p:spPr>
          <a:noFill/>
          <a:ln/>
        </p:spPr>
        <p:txBody>
          <a:bodyPr/>
          <a:lstStyle/>
          <a:p>
            <a:r>
              <a:rPr lang="es-ES_tradnl" sz="1000"/>
              <a:t>Para todos los resultados presentados en estos ejemplos, se utiliza un PLL con los datos expuestos enseguida:</a:t>
            </a:r>
          </a:p>
          <a:p>
            <a:endParaRPr lang="es-ES_tradnl" sz="1000"/>
          </a:p>
          <a:p>
            <a:pPr>
              <a:buFontTx/>
              <a:buChar char="•"/>
            </a:pPr>
            <a:r>
              <a:rPr lang="es-ES_tradnl" sz="1000"/>
              <a:t> Amplitudes de señales de entrada y salida:  V</a:t>
            </a:r>
            <a:r>
              <a:rPr lang="es-ES_tradnl" sz="1000" baseline="-25000"/>
              <a:t>IM</a:t>
            </a:r>
            <a:r>
              <a:rPr lang="es-ES_tradnl" sz="1000"/>
              <a:t>=V</a:t>
            </a:r>
            <a:r>
              <a:rPr lang="es-ES_tradnl" sz="1000" baseline="-25000"/>
              <a:t>OM</a:t>
            </a:r>
            <a:r>
              <a:rPr lang="es-ES_tradnl" sz="1000"/>
              <a:t>=5 V</a:t>
            </a:r>
          </a:p>
          <a:p>
            <a:pPr>
              <a:buFontTx/>
              <a:buChar char="•"/>
            </a:pPr>
            <a:r>
              <a:rPr lang="es-ES_tradnl" sz="1000"/>
              <a:t> Constante de tiempo del filtro: </a:t>
            </a:r>
            <a:r>
              <a:rPr lang="es-ES_tradnl" sz="1000">
                <a:latin typeface="Symbol" pitchFamily="18" charset="2"/>
              </a:rPr>
              <a:t>t</a:t>
            </a:r>
            <a:r>
              <a:rPr lang="es-ES_tradnl" sz="1000"/>
              <a:t>=10 ms </a:t>
            </a:r>
          </a:p>
          <a:p>
            <a:pPr>
              <a:buFontTx/>
              <a:buChar char="•"/>
            </a:pPr>
            <a:r>
              <a:rPr lang="es-ES_tradnl" sz="1000"/>
              <a:t> Frecuencia libre de oscilación: fco=1000 Hz</a:t>
            </a:r>
          </a:p>
          <a:p>
            <a:pPr>
              <a:buFontTx/>
              <a:buChar char="•"/>
            </a:pPr>
            <a:r>
              <a:rPr lang="es-ES_tradnl" sz="1000"/>
              <a:t> Frecuencias límite de captura: fcs=1056 Hz fci=944 Hz</a:t>
            </a:r>
          </a:p>
          <a:p>
            <a:pPr>
              <a:buFontTx/>
              <a:buChar char="•"/>
            </a:pPr>
            <a:r>
              <a:rPr lang="es-ES_tradnl" sz="1000"/>
              <a:t> Frecuencias límite de enganche: fls=1200 Hz fli=800 Hz</a:t>
            </a:r>
          </a:p>
          <a:p>
            <a:endParaRPr lang="es-ES_tradnl" sz="1000"/>
          </a:p>
          <a:p>
            <a:r>
              <a:rPr lang="es-ES_tradnl" sz="1000"/>
              <a:t>En las imágenes de la diapositiva se observa las tensiones de salida del filtro (vf), de entrada (vi) y salida (vo) del PLL en regímenes transitorio y permanente a una frecuencia de entrada de 950 Hz, valor de frecuencia </a:t>
            </a:r>
            <a:r>
              <a:rPr lang="es-ES_tradnl" sz="1000" b="1"/>
              <a:t>dentro</a:t>
            </a:r>
            <a:r>
              <a:rPr lang="es-ES_tradnl" sz="1000"/>
              <a:t> del margen de captura del PLL utilizado. Se espera que el PLL funcione y que en el régimen permanente el valor de la frecuencia de salida sea igual al de la entrada.</a:t>
            </a:r>
          </a:p>
          <a:p>
            <a:endParaRPr lang="es-ES_tradnl" sz="1000"/>
          </a:p>
          <a:p>
            <a:r>
              <a:rPr lang="es-ES_tradnl" sz="1000"/>
              <a:t>En el régimen transitorio, se observa como en los primeros 30 ms el control de lazo cerrado del PLL lleva a la tensión de salida del filtro a un estado plano, estable, con un valor ligeramente por debajo de -2.</a:t>
            </a:r>
          </a:p>
          <a:p>
            <a:r>
              <a:rPr lang="es-ES_tradnl" sz="1000"/>
              <a:t>En el régimen permanente, se observa que en el intervalo de tiempo entre el milisegundo 98 y 100 la frecuencia de la entrada es igual a la de la salida, con cierto valor de desfasamiento.</a:t>
            </a:r>
          </a:p>
          <a:p>
            <a:r>
              <a:rPr lang="es-ES_tradnl" sz="1000"/>
              <a:t>_______________________________________________________________________________________________</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_tradnl"/>
              <a:t>Centro Nacional de Metrología, CENAM</a:t>
            </a:r>
            <a:endParaRPr lang="es-ES_tradnl">
              <a:latin typeface="Times New Roman" pitchFamily="18" charset="0"/>
            </a:endParaRPr>
          </a:p>
        </p:txBody>
      </p:sp>
      <p:sp>
        <p:nvSpPr>
          <p:cNvPr id="5" name="Rectangle 3"/>
          <p:cNvSpPr>
            <a:spLocks noGrp="1" noChangeArrowheads="1"/>
          </p:cNvSpPr>
          <p:nvPr>
            <p:ph type="dt" idx="1"/>
          </p:nvPr>
        </p:nvSpPr>
        <p:spPr>
          <a:ln/>
        </p:spPr>
        <p:txBody>
          <a:bodyPr/>
          <a:lstStyle/>
          <a:p>
            <a:r>
              <a:rPr lang="es-ES_tradnl"/>
              <a:t>División de Tiempo y Frecuencia</a:t>
            </a:r>
          </a:p>
        </p:txBody>
      </p:sp>
      <p:sp>
        <p:nvSpPr>
          <p:cNvPr id="6" name="Rectangle 7"/>
          <p:cNvSpPr>
            <a:spLocks noGrp="1" noChangeArrowheads="1"/>
          </p:cNvSpPr>
          <p:nvPr>
            <p:ph type="sldNum" sz="quarter" idx="5"/>
          </p:nvPr>
        </p:nvSpPr>
        <p:spPr>
          <a:ln/>
        </p:spPr>
        <p:txBody>
          <a:bodyPr/>
          <a:lstStyle/>
          <a:p>
            <a:fld id="{9E806800-0447-4BA6-A86B-56431382A544}" type="slidenum">
              <a:rPr lang="es-ES_tradnl"/>
              <a:pPr/>
              <a:t>19</a:t>
            </a:fld>
            <a:endParaRPr lang="es-ES_tradnl" sz="1200" b="0">
              <a:latin typeface="Times New Roman" pitchFamily="18" charset="0"/>
            </a:endParaRPr>
          </a:p>
        </p:txBody>
      </p:sp>
      <p:sp>
        <p:nvSpPr>
          <p:cNvPr id="749570" name="Rectangle 2"/>
          <p:cNvSpPr>
            <a:spLocks noGrp="1" noRot="1" noChangeAspect="1" noChangeArrowheads="1" noTextEdit="1"/>
          </p:cNvSpPr>
          <p:nvPr>
            <p:ph type="sldImg"/>
          </p:nvPr>
        </p:nvSpPr>
        <p:spPr>
          <a:ln/>
        </p:spPr>
      </p:sp>
      <p:sp>
        <p:nvSpPr>
          <p:cNvPr id="749572" name="Rectangle 4"/>
          <p:cNvSpPr>
            <a:spLocks noGrp="1" noChangeArrowheads="1"/>
          </p:cNvSpPr>
          <p:nvPr>
            <p:ph type="body" idx="1"/>
          </p:nvPr>
        </p:nvSpPr>
        <p:spPr>
          <a:noFill/>
          <a:ln/>
        </p:spPr>
        <p:txBody>
          <a:bodyPr/>
          <a:lstStyle/>
          <a:p>
            <a:r>
              <a:rPr lang="es-ES_tradnl" sz="1000"/>
              <a:t>En las imágenes de la diapositiva se observa las tensiones de salida del filtro (vf), de entrada (vi) y salida (vo) del PLL en regímenes transitorio y permanente a una frecuencia de entrada de 1050 Hz, valor de frecuencia </a:t>
            </a:r>
            <a:r>
              <a:rPr lang="es-ES_tradnl" sz="1000" b="1"/>
              <a:t>dentro</a:t>
            </a:r>
            <a:r>
              <a:rPr lang="es-ES_tradnl" sz="1000"/>
              <a:t> del margen de captura del PLL utilizado. Se espera que el PLL funcione y que en el régimen permanente el valor de la frecuencia de salida sea igual al de la entrada.</a:t>
            </a:r>
          </a:p>
          <a:p>
            <a:endParaRPr lang="es-ES_tradnl" sz="1000"/>
          </a:p>
          <a:p>
            <a:r>
              <a:rPr lang="es-ES_tradnl" sz="1000"/>
              <a:t>En el régimen transitorio, se observa como en los primeros 30 ms el control de lazo cerrado del PLL lleva a la tensión de salida del filtro a un estado plano, estable, con un valor ligeramente por arriba de +2.</a:t>
            </a:r>
          </a:p>
          <a:p>
            <a:r>
              <a:rPr lang="es-ES_tradnl" sz="1000"/>
              <a:t>En el régimen permanente, se observa que en el intervalo de tiempo entre el milisegundo 98 y 100 la frecuencia de la salida es igual a la de la entrada, con cierto valor de desfasamiento.</a:t>
            </a:r>
          </a:p>
          <a:p>
            <a:r>
              <a:rPr lang="es-ES_tradnl" sz="10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_tradnl"/>
              <a:t>Centro Nacional de Metrología, CENAM</a:t>
            </a:r>
            <a:endParaRPr lang="es-ES_tradnl">
              <a:latin typeface="Times New Roman" pitchFamily="18" charset="0"/>
            </a:endParaRPr>
          </a:p>
        </p:txBody>
      </p:sp>
      <p:sp>
        <p:nvSpPr>
          <p:cNvPr id="5" name="Rectangle 3"/>
          <p:cNvSpPr>
            <a:spLocks noGrp="1" noChangeArrowheads="1"/>
          </p:cNvSpPr>
          <p:nvPr>
            <p:ph type="dt" idx="1"/>
          </p:nvPr>
        </p:nvSpPr>
        <p:spPr>
          <a:ln/>
        </p:spPr>
        <p:txBody>
          <a:bodyPr/>
          <a:lstStyle/>
          <a:p>
            <a:r>
              <a:rPr lang="es-ES_tradnl"/>
              <a:t>División de Tiempo y Frecuencia</a:t>
            </a:r>
          </a:p>
        </p:txBody>
      </p:sp>
      <p:sp>
        <p:nvSpPr>
          <p:cNvPr id="6" name="Rectangle 7"/>
          <p:cNvSpPr>
            <a:spLocks noGrp="1" noChangeArrowheads="1"/>
          </p:cNvSpPr>
          <p:nvPr>
            <p:ph type="sldNum" sz="quarter" idx="5"/>
          </p:nvPr>
        </p:nvSpPr>
        <p:spPr>
          <a:ln/>
        </p:spPr>
        <p:txBody>
          <a:bodyPr/>
          <a:lstStyle/>
          <a:p>
            <a:fld id="{6618817B-33A0-4B65-8A01-4D63DF82D522}" type="slidenum">
              <a:rPr lang="es-ES_tradnl"/>
              <a:pPr/>
              <a:t>2</a:t>
            </a:fld>
            <a:endParaRPr lang="es-ES_tradnl" sz="1200" b="0">
              <a:latin typeface="Times New Roman" pitchFamily="18" charset="0"/>
            </a:endParaRPr>
          </a:p>
        </p:txBody>
      </p:sp>
      <p:sp>
        <p:nvSpPr>
          <p:cNvPr id="272386" name="Rectangle 2"/>
          <p:cNvSpPr>
            <a:spLocks noGrp="1" noRot="1" noChangeAspect="1" noChangeArrowheads="1" noTextEdit="1"/>
          </p:cNvSpPr>
          <p:nvPr>
            <p:ph type="sldImg"/>
          </p:nvPr>
        </p:nvSpPr>
        <p:spPr>
          <a:xfrm>
            <a:off x="1135063" y="688975"/>
            <a:ext cx="4587875" cy="3441700"/>
          </a:xfrm>
          <a:ln/>
        </p:spPr>
      </p:sp>
      <p:sp>
        <p:nvSpPr>
          <p:cNvPr id="272388" name="Rectangle 4"/>
          <p:cNvSpPr>
            <a:spLocks noGrp="1" noChangeArrowheads="1"/>
          </p:cNvSpPr>
          <p:nvPr>
            <p:ph type="body" idx="1"/>
          </p:nvPr>
        </p:nvSpPr>
        <p:spPr>
          <a:noFill/>
          <a:ln/>
        </p:spPr>
        <p:txBody>
          <a:bodyPr/>
          <a:lstStyle/>
          <a:p>
            <a:r>
              <a:rPr lang="es-ES_tradnl"/>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_tradnl"/>
              <a:t>Centro Nacional de Metrología, CENAM</a:t>
            </a:r>
            <a:endParaRPr lang="es-ES_tradnl">
              <a:latin typeface="Times New Roman" pitchFamily="18" charset="0"/>
            </a:endParaRPr>
          </a:p>
        </p:txBody>
      </p:sp>
      <p:sp>
        <p:nvSpPr>
          <p:cNvPr id="5" name="Rectangle 3"/>
          <p:cNvSpPr>
            <a:spLocks noGrp="1" noChangeArrowheads="1"/>
          </p:cNvSpPr>
          <p:nvPr>
            <p:ph type="dt" idx="1"/>
          </p:nvPr>
        </p:nvSpPr>
        <p:spPr>
          <a:ln/>
        </p:spPr>
        <p:txBody>
          <a:bodyPr/>
          <a:lstStyle/>
          <a:p>
            <a:r>
              <a:rPr lang="es-ES_tradnl"/>
              <a:t>División de Tiempo y Frecuencia</a:t>
            </a:r>
          </a:p>
        </p:txBody>
      </p:sp>
      <p:sp>
        <p:nvSpPr>
          <p:cNvPr id="6" name="Rectangle 7"/>
          <p:cNvSpPr>
            <a:spLocks noGrp="1" noChangeArrowheads="1"/>
          </p:cNvSpPr>
          <p:nvPr>
            <p:ph type="sldNum" sz="quarter" idx="5"/>
          </p:nvPr>
        </p:nvSpPr>
        <p:spPr>
          <a:ln/>
        </p:spPr>
        <p:txBody>
          <a:bodyPr/>
          <a:lstStyle/>
          <a:p>
            <a:fld id="{2F62FBAE-9153-48D5-9C29-7C085890DC5B}" type="slidenum">
              <a:rPr lang="es-ES_tradnl"/>
              <a:pPr/>
              <a:t>20</a:t>
            </a:fld>
            <a:endParaRPr lang="es-ES_tradnl" sz="1200" b="0">
              <a:latin typeface="Times New Roman" pitchFamily="18" charset="0"/>
            </a:endParaRPr>
          </a:p>
        </p:txBody>
      </p:sp>
      <p:sp>
        <p:nvSpPr>
          <p:cNvPr id="751618" name="Rectangle 2"/>
          <p:cNvSpPr>
            <a:spLocks noGrp="1" noRot="1" noChangeAspect="1" noChangeArrowheads="1" noTextEdit="1"/>
          </p:cNvSpPr>
          <p:nvPr>
            <p:ph type="sldImg"/>
          </p:nvPr>
        </p:nvSpPr>
        <p:spPr>
          <a:ln/>
        </p:spPr>
      </p:sp>
      <p:sp>
        <p:nvSpPr>
          <p:cNvPr id="751620" name="Rectangle 4"/>
          <p:cNvSpPr>
            <a:spLocks noGrp="1" noChangeArrowheads="1"/>
          </p:cNvSpPr>
          <p:nvPr>
            <p:ph type="body" idx="1"/>
          </p:nvPr>
        </p:nvSpPr>
        <p:spPr>
          <a:noFill/>
          <a:ln/>
        </p:spPr>
        <p:txBody>
          <a:bodyPr/>
          <a:lstStyle/>
          <a:p>
            <a:r>
              <a:rPr lang="es-ES_tradnl" sz="1000"/>
              <a:t>En las imágenes de la diapositiva se observa las tensiones de salida del filtro (vf), de entrada (vi) y salida (vo) del PLL en regímenes transitorio y permanente a una frecuencia de entrada de 500 Hz, valor de frecuencia </a:t>
            </a:r>
            <a:r>
              <a:rPr lang="es-ES_tradnl" sz="1000" b="1"/>
              <a:t>fuera</a:t>
            </a:r>
            <a:r>
              <a:rPr lang="es-ES_tradnl" sz="1000"/>
              <a:t> del margen de captura del PLL utilizado. Lo que se espera a la salida del PLL es que éste no funcione y que el valor de la frecuencia sea la frecuencia natural o de libre operación del VCO.</a:t>
            </a:r>
          </a:p>
          <a:p>
            <a:endParaRPr lang="es-ES_tradnl" sz="1000"/>
          </a:p>
          <a:p>
            <a:r>
              <a:rPr lang="es-ES_tradnl" sz="1000"/>
              <a:t>En el régimen transitorio, se observa como en los primeros 15 ms el control de lazo cerrado del PLL no puede estabilizar la tensión de salida del filtro a un estado plano, estable, quedándose oscilando.</a:t>
            </a:r>
          </a:p>
          <a:p>
            <a:r>
              <a:rPr lang="es-ES_tradnl" sz="1000"/>
              <a:t>En el régimen permanente, se observa que en el intervalo de tiempo entre el milisegundo 97 y 100 la frecuencia de la entrada sigue siendo diferente a la de la salida.</a:t>
            </a:r>
          </a:p>
          <a:p>
            <a:r>
              <a:rPr lang="es-ES_tradnl" sz="10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_tradnl"/>
              <a:t>Centro Nacional de Metrología, CENAM</a:t>
            </a:r>
            <a:endParaRPr lang="es-ES_tradnl">
              <a:latin typeface="Times New Roman" pitchFamily="18" charset="0"/>
            </a:endParaRPr>
          </a:p>
        </p:txBody>
      </p:sp>
      <p:sp>
        <p:nvSpPr>
          <p:cNvPr id="5" name="Rectangle 3"/>
          <p:cNvSpPr>
            <a:spLocks noGrp="1" noChangeArrowheads="1"/>
          </p:cNvSpPr>
          <p:nvPr>
            <p:ph type="dt" idx="1"/>
          </p:nvPr>
        </p:nvSpPr>
        <p:spPr>
          <a:ln/>
        </p:spPr>
        <p:txBody>
          <a:bodyPr/>
          <a:lstStyle/>
          <a:p>
            <a:r>
              <a:rPr lang="es-ES_tradnl"/>
              <a:t>División de Tiempo y Frecuencia</a:t>
            </a:r>
          </a:p>
        </p:txBody>
      </p:sp>
      <p:sp>
        <p:nvSpPr>
          <p:cNvPr id="6" name="Rectangle 7"/>
          <p:cNvSpPr>
            <a:spLocks noGrp="1" noChangeArrowheads="1"/>
          </p:cNvSpPr>
          <p:nvPr>
            <p:ph type="sldNum" sz="quarter" idx="5"/>
          </p:nvPr>
        </p:nvSpPr>
        <p:spPr>
          <a:ln/>
        </p:spPr>
        <p:txBody>
          <a:bodyPr/>
          <a:lstStyle/>
          <a:p>
            <a:fld id="{3F899704-64E4-4A4A-844D-5A3DAA2FAF48}" type="slidenum">
              <a:rPr lang="es-ES_tradnl"/>
              <a:pPr/>
              <a:t>21</a:t>
            </a:fld>
            <a:endParaRPr lang="es-ES_tradnl" sz="1200" b="0">
              <a:latin typeface="Times New Roman" pitchFamily="18" charset="0"/>
            </a:endParaRPr>
          </a:p>
        </p:txBody>
      </p:sp>
      <p:sp>
        <p:nvSpPr>
          <p:cNvPr id="753666" name="Rectangle 2"/>
          <p:cNvSpPr>
            <a:spLocks noGrp="1" noRot="1" noChangeAspect="1" noChangeArrowheads="1" noTextEdit="1"/>
          </p:cNvSpPr>
          <p:nvPr>
            <p:ph type="sldImg"/>
          </p:nvPr>
        </p:nvSpPr>
        <p:spPr>
          <a:ln/>
        </p:spPr>
      </p:sp>
      <p:sp>
        <p:nvSpPr>
          <p:cNvPr id="753668" name="Rectangle 4"/>
          <p:cNvSpPr>
            <a:spLocks noGrp="1" noChangeArrowheads="1"/>
          </p:cNvSpPr>
          <p:nvPr>
            <p:ph type="body" idx="1"/>
          </p:nvPr>
        </p:nvSpPr>
        <p:spPr>
          <a:noFill/>
          <a:ln/>
        </p:spPr>
        <p:txBody>
          <a:bodyPr/>
          <a:lstStyle/>
          <a:p>
            <a:r>
              <a:rPr lang="es-ES_tradnl" sz="1000"/>
              <a:t>En las imágenes de la diapositiva se observa las tensiones de salida del filtro (vf), de entrada (vi) y salida (vo) del PLL en regímenes transitorio y permanente a una frecuencia de entrada de 1500 Hz, valor de frecuencia </a:t>
            </a:r>
            <a:r>
              <a:rPr lang="es-ES_tradnl" sz="1000" b="1"/>
              <a:t>fuera</a:t>
            </a:r>
            <a:r>
              <a:rPr lang="es-ES_tradnl" sz="1000"/>
              <a:t> del margen de captura del PLL utilizado. Lo que se espera a la salida del PLL es que éste no funcione y que el valor de la frecuencia sea la frecuencia natural o de libre operación del VCO.</a:t>
            </a:r>
          </a:p>
          <a:p>
            <a:endParaRPr lang="es-ES_tradnl" sz="1000"/>
          </a:p>
          <a:p>
            <a:r>
              <a:rPr lang="es-ES_tradnl" sz="1000"/>
              <a:t>En el régimen transitorio, se observa como en los primeros 15 ms el control de lazo cerrado del PLL no puede estabilizar la tensión de salida del filtro a un estado plano, estable, quedándose oscilando.</a:t>
            </a:r>
          </a:p>
          <a:p>
            <a:r>
              <a:rPr lang="es-ES_tradnl" sz="1000"/>
              <a:t>En el régimen permanente, se observa que en el intervalo de tiempo entre el milisegundo 97 y 100 la frecuencia de la entrada sigue siendo diferente a la de la salida.</a:t>
            </a:r>
          </a:p>
          <a:p>
            <a:pPr>
              <a:lnSpc>
                <a:spcPct val="80000"/>
              </a:lnSpc>
            </a:pPr>
            <a:r>
              <a:rPr lang="es-ES_tradnl" sz="10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_tradnl"/>
              <a:t>Centro Nacional de Metrología, CENAM</a:t>
            </a:r>
            <a:endParaRPr lang="es-ES_tradnl">
              <a:latin typeface="Times New Roman" pitchFamily="18" charset="0"/>
            </a:endParaRPr>
          </a:p>
        </p:txBody>
      </p:sp>
      <p:sp>
        <p:nvSpPr>
          <p:cNvPr id="5" name="Rectangle 3"/>
          <p:cNvSpPr>
            <a:spLocks noGrp="1" noChangeArrowheads="1"/>
          </p:cNvSpPr>
          <p:nvPr>
            <p:ph type="dt" idx="1"/>
          </p:nvPr>
        </p:nvSpPr>
        <p:spPr>
          <a:ln/>
        </p:spPr>
        <p:txBody>
          <a:bodyPr/>
          <a:lstStyle/>
          <a:p>
            <a:r>
              <a:rPr lang="es-ES_tradnl"/>
              <a:t>División de Tiempo y Frecuencia</a:t>
            </a:r>
          </a:p>
        </p:txBody>
      </p:sp>
      <p:sp>
        <p:nvSpPr>
          <p:cNvPr id="6" name="Rectangle 7"/>
          <p:cNvSpPr>
            <a:spLocks noGrp="1" noChangeArrowheads="1"/>
          </p:cNvSpPr>
          <p:nvPr>
            <p:ph type="sldNum" sz="quarter" idx="5"/>
          </p:nvPr>
        </p:nvSpPr>
        <p:spPr>
          <a:ln/>
        </p:spPr>
        <p:txBody>
          <a:bodyPr/>
          <a:lstStyle/>
          <a:p>
            <a:fld id="{5449BE0F-E17A-4F17-A4FA-610B518847E2}" type="slidenum">
              <a:rPr lang="es-ES_tradnl"/>
              <a:pPr/>
              <a:t>22</a:t>
            </a:fld>
            <a:endParaRPr lang="es-ES_tradnl" sz="1200" b="0">
              <a:latin typeface="Times New Roman" pitchFamily="18" charset="0"/>
            </a:endParaRPr>
          </a:p>
        </p:txBody>
      </p:sp>
      <p:sp>
        <p:nvSpPr>
          <p:cNvPr id="635906" name="Rectangle 2"/>
          <p:cNvSpPr>
            <a:spLocks noGrp="1" noRot="1" noChangeAspect="1" noChangeArrowheads="1" noTextEdit="1"/>
          </p:cNvSpPr>
          <p:nvPr>
            <p:ph type="sldImg"/>
          </p:nvPr>
        </p:nvSpPr>
        <p:spPr>
          <a:xfrm>
            <a:off x="1135063" y="688975"/>
            <a:ext cx="4587875" cy="3441700"/>
          </a:xfrm>
          <a:ln/>
        </p:spPr>
      </p:sp>
      <p:sp>
        <p:nvSpPr>
          <p:cNvPr id="635909" name="Rectangle 5"/>
          <p:cNvSpPr>
            <a:spLocks noGrp="1" noChangeArrowheads="1"/>
          </p:cNvSpPr>
          <p:nvPr>
            <p:ph type="body" idx="1"/>
          </p:nvPr>
        </p:nvSpPr>
        <p:spPr>
          <a:noFill/>
          <a:ln/>
        </p:spPr>
        <p:txBody>
          <a:bodyPr/>
          <a:lstStyle/>
          <a:p>
            <a:r>
              <a:rPr lang="es-ES_tradnl"/>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_tradnl"/>
              <a:t>Centro Nacional de Metrología, CENAM</a:t>
            </a:r>
            <a:endParaRPr lang="es-ES_tradnl">
              <a:latin typeface="Times New Roman" pitchFamily="18" charset="0"/>
            </a:endParaRPr>
          </a:p>
        </p:txBody>
      </p:sp>
      <p:sp>
        <p:nvSpPr>
          <p:cNvPr id="5" name="Rectangle 3"/>
          <p:cNvSpPr>
            <a:spLocks noGrp="1" noChangeArrowheads="1"/>
          </p:cNvSpPr>
          <p:nvPr>
            <p:ph type="dt" idx="1"/>
          </p:nvPr>
        </p:nvSpPr>
        <p:spPr>
          <a:ln/>
        </p:spPr>
        <p:txBody>
          <a:bodyPr/>
          <a:lstStyle/>
          <a:p>
            <a:r>
              <a:rPr lang="es-ES_tradnl"/>
              <a:t>División de Tiempo y Frecuencia</a:t>
            </a:r>
          </a:p>
        </p:txBody>
      </p:sp>
      <p:sp>
        <p:nvSpPr>
          <p:cNvPr id="6" name="Rectangle 7"/>
          <p:cNvSpPr>
            <a:spLocks noGrp="1" noChangeArrowheads="1"/>
          </p:cNvSpPr>
          <p:nvPr>
            <p:ph type="sldNum" sz="quarter" idx="5"/>
          </p:nvPr>
        </p:nvSpPr>
        <p:spPr>
          <a:ln/>
        </p:spPr>
        <p:txBody>
          <a:bodyPr/>
          <a:lstStyle/>
          <a:p>
            <a:fld id="{DE62DC6E-2539-4CA3-B7D0-D65CF722094E}" type="slidenum">
              <a:rPr lang="es-ES_tradnl"/>
              <a:pPr/>
              <a:t>23</a:t>
            </a:fld>
            <a:endParaRPr lang="es-ES_tradnl" sz="1200" b="0">
              <a:latin typeface="Times New Roman" pitchFamily="18" charset="0"/>
            </a:endParaRPr>
          </a:p>
        </p:txBody>
      </p:sp>
      <p:sp>
        <p:nvSpPr>
          <p:cNvPr id="656386" name="Rectangle 2"/>
          <p:cNvSpPr>
            <a:spLocks noGrp="1" noRot="1" noChangeAspect="1" noChangeArrowheads="1" noTextEdit="1"/>
          </p:cNvSpPr>
          <p:nvPr>
            <p:ph type="sldImg"/>
          </p:nvPr>
        </p:nvSpPr>
        <p:spPr>
          <a:ln/>
        </p:spPr>
      </p:sp>
      <p:sp>
        <p:nvSpPr>
          <p:cNvPr id="656387" name="Rectangle 3"/>
          <p:cNvSpPr>
            <a:spLocks noGrp="1" noChangeArrowheads="1"/>
          </p:cNvSpPr>
          <p:nvPr>
            <p:ph type="body" idx="1"/>
          </p:nvPr>
        </p:nvSpPr>
        <p:spPr/>
        <p:txBody>
          <a:bodyPr/>
          <a:lstStyle/>
          <a:p>
            <a:r>
              <a:rPr lang="es-ES_tradnl" sz="1000"/>
              <a:t>El corazón de un sintetizador de frecuencias es un sistema de multiplicadores y divisores de frecuencia programables. Este equipo permite sintetizar una señal de salida a partir de una frecuencia de referencia, ésta puede ser de su oscilador interno o de una referencia externa de más alta calidad metrológica.</a:t>
            </a:r>
          </a:p>
          <a:p>
            <a:endParaRPr lang="es-ES" sz="1000"/>
          </a:p>
          <a:p>
            <a:r>
              <a:rPr lang="es-ES" sz="1000"/>
              <a:t>Un sintetizador es un oscilador con un PLL donde la proporción, N, de la frecuencia de salida de la referencia de frecuencia se puede cambiar. El oscilador puede ser cualquiera de los diversos tipos; en función del rango de frecuencia, el ruido de fase, el ancho de banda, costo y requisitos del sintetizador. La salida del oscilador tiene ahora los beneficios del oscilador de entrada, tales como estabilidad junto con el beneficio de poder sintonizar cualquier frecuencia. La frecuencia de salida es sintonizable, en pasos, con valores del tamaño de la frecuencia de referencia o la frecuencia de referencia dividida entre un número entero M. </a:t>
            </a:r>
          </a:p>
          <a:p>
            <a:endParaRPr lang="es-ES_tradnl" sz="1000"/>
          </a:p>
          <a:p>
            <a:r>
              <a:rPr lang="es-ES_tradnl" sz="1000"/>
              <a:t>Una aplicación típica en telecomunicaciones es cuando, teniendo un patrón de frecuencia de 10 MHz (ó 5 MHz) queremos estabilizar un reloj esclavo que acepta solo una señal de 2, 048 MHz como la frecuencia de referencia.</a:t>
            </a:r>
          </a:p>
          <a:p>
            <a:r>
              <a:rPr lang="es-ES_tradnl" sz="10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_tradnl"/>
              <a:t>Centro Nacional de Metrología, CENAM</a:t>
            </a:r>
            <a:endParaRPr lang="es-ES_tradnl">
              <a:latin typeface="Times New Roman" pitchFamily="18" charset="0"/>
            </a:endParaRPr>
          </a:p>
        </p:txBody>
      </p:sp>
      <p:sp>
        <p:nvSpPr>
          <p:cNvPr id="5" name="Rectangle 3"/>
          <p:cNvSpPr>
            <a:spLocks noGrp="1" noChangeArrowheads="1"/>
          </p:cNvSpPr>
          <p:nvPr>
            <p:ph type="dt" idx="1"/>
          </p:nvPr>
        </p:nvSpPr>
        <p:spPr>
          <a:ln/>
        </p:spPr>
        <p:txBody>
          <a:bodyPr/>
          <a:lstStyle/>
          <a:p>
            <a:r>
              <a:rPr lang="es-ES_tradnl"/>
              <a:t>División de Tiempo y Frecuencia</a:t>
            </a:r>
          </a:p>
        </p:txBody>
      </p:sp>
      <p:sp>
        <p:nvSpPr>
          <p:cNvPr id="6" name="Rectangle 7"/>
          <p:cNvSpPr>
            <a:spLocks noGrp="1" noChangeArrowheads="1"/>
          </p:cNvSpPr>
          <p:nvPr>
            <p:ph type="sldNum" sz="quarter" idx="5"/>
          </p:nvPr>
        </p:nvSpPr>
        <p:spPr>
          <a:ln/>
        </p:spPr>
        <p:txBody>
          <a:bodyPr/>
          <a:lstStyle/>
          <a:p>
            <a:fld id="{D7A134CE-DD06-432E-A2B9-CF90E8735669}" type="slidenum">
              <a:rPr lang="es-ES_tradnl"/>
              <a:pPr/>
              <a:t>24</a:t>
            </a:fld>
            <a:endParaRPr lang="es-ES_tradnl" sz="1200" b="0">
              <a:latin typeface="Times New Roman" pitchFamily="18" charset="0"/>
            </a:endParaRPr>
          </a:p>
        </p:txBody>
      </p:sp>
      <p:sp>
        <p:nvSpPr>
          <p:cNvPr id="730114" name="Rectangle 2"/>
          <p:cNvSpPr>
            <a:spLocks noGrp="1" noRot="1" noChangeAspect="1" noChangeArrowheads="1" noTextEdit="1"/>
          </p:cNvSpPr>
          <p:nvPr>
            <p:ph type="sldImg"/>
          </p:nvPr>
        </p:nvSpPr>
        <p:spPr>
          <a:ln/>
        </p:spPr>
      </p:sp>
      <p:sp>
        <p:nvSpPr>
          <p:cNvPr id="730115" name="Rectangle 3"/>
          <p:cNvSpPr>
            <a:spLocks noGrp="1" noChangeArrowheads="1"/>
          </p:cNvSpPr>
          <p:nvPr>
            <p:ph type="body" idx="1"/>
          </p:nvPr>
        </p:nvSpPr>
        <p:spPr/>
        <p:txBody>
          <a:bodyPr/>
          <a:lstStyle/>
          <a:p>
            <a:r>
              <a:rPr lang="es-ES" sz="1000"/>
              <a:t>El diagrama de la diapositiva muestra un esquemático de un sintetizador relativamente nuevo, construido con un </a:t>
            </a:r>
            <a:r>
              <a:rPr lang="es-ES" sz="1000" i="1"/>
              <a:t>Direct Digital Synthesis</a:t>
            </a:r>
            <a:r>
              <a:rPr lang="es-ES" sz="900"/>
              <a:t>, DDS,</a:t>
            </a:r>
            <a:r>
              <a:rPr lang="es-ES" sz="900" b="1"/>
              <a:t> </a:t>
            </a:r>
            <a:r>
              <a:rPr lang="es-ES" sz="1000"/>
              <a:t>donde la salida se construye a partir de una tabla y de un convertidor de digital a analógico. Un típico DDS podría tener un máximo de la frecuencia de salida de 40 MHz y una resolución de frecuencia fina de ,002 Hz. </a:t>
            </a:r>
          </a:p>
          <a:p>
            <a:r>
              <a:rPr lang="es-ES_tradnl" sz="1000"/>
              <a:t>En un sintetizador convencional, esta sección (DDS) está construida con divisores y multiplicadores.</a:t>
            </a:r>
            <a:endParaRPr lang="es-ES" sz="1000"/>
          </a:p>
          <a:p>
            <a:r>
              <a:rPr lang="es-ES_tradnl" sz="10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_tradnl"/>
              <a:t>Centro Nacional de Metrología, CENAM</a:t>
            </a:r>
            <a:endParaRPr lang="es-ES_tradnl">
              <a:latin typeface="Times New Roman" pitchFamily="18" charset="0"/>
            </a:endParaRPr>
          </a:p>
        </p:txBody>
      </p:sp>
      <p:sp>
        <p:nvSpPr>
          <p:cNvPr id="5" name="Rectangle 3"/>
          <p:cNvSpPr>
            <a:spLocks noGrp="1" noChangeArrowheads="1"/>
          </p:cNvSpPr>
          <p:nvPr>
            <p:ph type="dt" idx="1"/>
          </p:nvPr>
        </p:nvSpPr>
        <p:spPr>
          <a:ln/>
        </p:spPr>
        <p:txBody>
          <a:bodyPr/>
          <a:lstStyle/>
          <a:p>
            <a:r>
              <a:rPr lang="es-ES_tradnl"/>
              <a:t>División de Tiempo y Frecuencia</a:t>
            </a:r>
          </a:p>
        </p:txBody>
      </p:sp>
      <p:sp>
        <p:nvSpPr>
          <p:cNvPr id="6" name="Rectangle 7"/>
          <p:cNvSpPr>
            <a:spLocks noGrp="1" noChangeArrowheads="1"/>
          </p:cNvSpPr>
          <p:nvPr>
            <p:ph type="sldNum" sz="quarter" idx="5"/>
          </p:nvPr>
        </p:nvSpPr>
        <p:spPr>
          <a:ln/>
        </p:spPr>
        <p:txBody>
          <a:bodyPr/>
          <a:lstStyle/>
          <a:p>
            <a:fld id="{F48EFD2D-2385-42D4-8B21-225202D966B5}" type="slidenum">
              <a:rPr lang="es-ES_tradnl"/>
              <a:pPr/>
              <a:t>25</a:t>
            </a:fld>
            <a:endParaRPr lang="es-ES_tradnl" sz="1200" b="0">
              <a:latin typeface="Times New Roman" pitchFamily="18" charset="0"/>
            </a:endParaRPr>
          </a:p>
        </p:txBody>
      </p:sp>
      <p:sp>
        <p:nvSpPr>
          <p:cNvPr id="640002" name="Rectangle 2"/>
          <p:cNvSpPr>
            <a:spLocks noGrp="1" noRot="1" noChangeAspect="1" noChangeArrowheads="1" noTextEdit="1"/>
          </p:cNvSpPr>
          <p:nvPr>
            <p:ph type="sldImg"/>
          </p:nvPr>
        </p:nvSpPr>
        <p:spPr>
          <a:xfrm>
            <a:off x="1135063" y="688975"/>
            <a:ext cx="4587875" cy="3441700"/>
          </a:xfrm>
          <a:ln/>
        </p:spPr>
      </p:sp>
      <p:sp>
        <p:nvSpPr>
          <p:cNvPr id="640003" name="Rectangle 3"/>
          <p:cNvSpPr>
            <a:spLocks noGrp="1" noChangeArrowheads="1"/>
          </p:cNvSpPr>
          <p:nvPr>
            <p:ph type="body" idx="1"/>
          </p:nvPr>
        </p:nvSpPr>
        <p:spPr>
          <a:noFill/>
          <a:ln/>
        </p:spPr>
        <p:txBody>
          <a:bodyPr/>
          <a:lstStyle/>
          <a:p>
            <a:r>
              <a:rPr lang="es-ES_tradnl">
                <a:solidFill>
                  <a:schemeClr val="bg2"/>
                </a:solidFill>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_tradnl"/>
              <a:t>Centro Nacional de Metrología, CENAM</a:t>
            </a:r>
            <a:endParaRPr lang="es-ES_tradnl">
              <a:latin typeface="Times New Roman" pitchFamily="18" charset="0"/>
            </a:endParaRPr>
          </a:p>
        </p:txBody>
      </p:sp>
      <p:sp>
        <p:nvSpPr>
          <p:cNvPr id="5" name="Rectangle 3"/>
          <p:cNvSpPr>
            <a:spLocks noGrp="1" noChangeArrowheads="1"/>
          </p:cNvSpPr>
          <p:nvPr>
            <p:ph type="dt" idx="1"/>
          </p:nvPr>
        </p:nvSpPr>
        <p:spPr>
          <a:ln/>
        </p:spPr>
        <p:txBody>
          <a:bodyPr/>
          <a:lstStyle/>
          <a:p>
            <a:r>
              <a:rPr lang="es-ES_tradnl"/>
              <a:t>División de Tiempo y Frecuencia</a:t>
            </a:r>
          </a:p>
        </p:txBody>
      </p:sp>
      <p:sp>
        <p:nvSpPr>
          <p:cNvPr id="6" name="Rectangle 7"/>
          <p:cNvSpPr>
            <a:spLocks noGrp="1" noChangeArrowheads="1"/>
          </p:cNvSpPr>
          <p:nvPr>
            <p:ph type="sldNum" sz="quarter" idx="5"/>
          </p:nvPr>
        </p:nvSpPr>
        <p:spPr>
          <a:ln/>
        </p:spPr>
        <p:txBody>
          <a:bodyPr/>
          <a:lstStyle/>
          <a:p>
            <a:fld id="{FC627557-3A90-429E-8B9B-018B953382A2}" type="slidenum">
              <a:rPr lang="es-ES_tradnl"/>
              <a:pPr/>
              <a:t>26</a:t>
            </a:fld>
            <a:endParaRPr lang="es-ES_tradnl" sz="1200" b="0">
              <a:latin typeface="Times New Roman" pitchFamily="18" charset="0"/>
            </a:endParaRPr>
          </a:p>
        </p:txBody>
      </p:sp>
      <p:sp>
        <p:nvSpPr>
          <p:cNvPr id="652290" name="Rectangle 2"/>
          <p:cNvSpPr>
            <a:spLocks noGrp="1" noRot="1" noChangeAspect="1" noChangeArrowheads="1" noTextEdit="1"/>
          </p:cNvSpPr>
          <p:nvPr>
            <p:ph type="sldImg"/>
          </p:nvPr>
        </p:nvSpPr>
        <p:spPr>
          <a:ln/>
        </p:spPr>
      </p:sp>
      <p:sp>
        <p:nvSpPr>
          <p:cNvPr id="652291" name="Rectangle 3"/>
          <p:cNvSpPr>
            <a:spLocks noGrp="1" noChangeArrowheads="1"/>
          </p:cNvSpPr>
          <p:nvPr>
            <p:ph type="body" idx="1"/>
          </p:nvPr>
        </p:nvSpPr>
        <p:spPr/>
        <p:txBody>
          <a:bodyPr/>
          <a:lstStyle/>
          <a:p>
            <a:r>
              <a:rPr lang="es-ES_tradnl" sz="1000"/>
              <a:t>La medición del tiempo transcurrido entre dos eventos, o medición de intervalo de tiempo se realiza colocando en los canales A y B del contador, las señales de inicio y paro.</a:t>
            </a:r>
          </a:p>
          <a:p>
            <a:r>
              <a:rPr lang="es-ES_tradnl" sz="1000"/>
              <a:t>La medición comienza cuando un pulso es aplicado en el canal A (seleccionable borde positivo o negativo) y termina cuando se aplica un pulso en el canal B (seleccionable el borde positivo o negativo).</a:t>
            </a:r>
          </a:p>
          <a:p>
            <a:r>
              <a:rPr lang="es-ES_tradnl" sz="1000"/>
              <a:t>Existen en el mercado diferentes contadores de intervalos de tiempo, diferenciados por sus especificaciones y diseño, pero todos ellos contienen varias partes básicas: “La base de tiempo”, “la puerta principal” (</a:t>
            </a:r>
            <a:r>
              <a:rPr lang="es-ES_tradnl" sz="1000" i="1"/>
              <a:t>main gate</a:t>
            </a:r>
            <a:r>
              <a:rPr lang="es-ES_tradnl" sz="1000"/>
              <a:t>) y “el contador”.</a:t>
            </a:r>
          </a:p>
          <a:p>
            <a:r>
              <a:rPr lang="es-ES_tradnl" sz="1000"/>
              <a:t>La base de tiempo proporciona pulsos utilizados para medir intervalos de tiempo. La base de tiempo es por lo general un oscilador de cuarzo que a menudo puede ser bloqueado para sustituirlo por una referencia externa. Debe ser estable ya que los errores en la base de tiempo afectan directamente a las mediciones.</a:t>
            </a:r>
          </a:p>
          <a:p>
            <a:r>
              <a:rPr lang="es-ES_tradnl" sz="1000"/>
              <a:t>La puerta principal controla el momento en que la cuenta empieza y termina.</a:t>
            </a:r>
          </a:p>
          <a:p>
            <a:r>
              <a:rPr lang="es-ES_tradnl" sz="1000"/>
              <a:t>Los pulsos que pasan por la puerta principal, mientras ésta está abierta, son contados y desplegados en el indicador del instrumento.</a:t>
            </a:r>
          </a:p>
          <a:p>
            <a:r>
              <a:rPr lang="es-ES_tradnl" sz="10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_tradnl"/>
              <a:t>Centro Nacional de Metrología, CENAM</a:t>
            </a:r>
            <a:endParaRPr lang="es-ES_tradnl">
              <a:latin typeface="Times New Roman" pitchFamily="18" charset="0"/>
            </a:endParaRPr>
          </a:p>
        </p:txBody>
      </p:sp>
      <p:sp>
        <p:nvSpPr>
          <p:cNvPr id="5" name="Rectangle 3"/>
          <p:cNvSpPr>
            <a:spLocks noGrp="1" noChangeArrowheads="1"/>
          </p:cNvSpPr>
          <p:nvPr>
            <p:ph type="dt" idx="1"/>
          </p:nvPr>
        </p:nvSpPr>
        <p:spPr>
          <a:ln/>
        </p:spPr>
        <p:txBody>
          <a:bodyPr/>
          <a:lstStyle/>
          <a:p>
            <a:r>
              <a:rPr lang="es-ES_tradnl"/>
              <a:t>División de Tiempo y Frecuencia</a:t>
            </a:r>
          </a:p>
        </p:txBody>
      </p:sp>
      <p:sp>
        <p:nvSpPr>
          <p:cNvPr id="6" name="Rectangle 7"/>
          <p:cNvSpPr>
            <a:spLocks noGrp="1" noChangeArrowheads="1"/>
          </p:cNvSpPr>
          <p:nvPr>
            <p:ph type="sldNum" sz="quarter" idx="5"/>
          </p:nvPr>
        </p:nvSpPr>
        <p:spPr>
          <a:ln/>
        </p:spPr>
        <p:txBody>
          <a:bodyPr/>
          <a:lstStyle/>
          <a:p>
            <a:fld id="{779B28D3-C43C-4154-ABE2-E387A77372B1}" type="slidenum">
              <a:rPr lang="es-ES_tradnl"/>
              <a:pPr/>
              <a:t>27</a:t>
            </a:fld>
            <a:endParaRPr lang="es-ES_tradnl" sz="1200" b="0">
              <a:latin typeface="Times New Roman" pitchFamily="18" charset="0"/>
            </a:endParaRPr>
          </a:p>
        </p:txBody>
      </p:sp>
      <p:sp>
        <p:nvSpPr>
          <p:cNvPr id="733186" name="Rectangle 2"/>
          <p:cNvSpPr>
            <a:spLocks noGrp="1" noRot="1" noChangeAspect="1" noChangeArrowheads="1" noTextEdit="1"/>
          </p:cNvSpPr>
          <p:nvPr>
            <p:ph type="sldImg"/>
          </p:nvPr>
        </p:nvSpPr>
        <p:spPr>
          <a:ln/>
        </p:spPr>
      </p:sp>
      <p:sp>
        <p:nvSpPr>
          <p:cNvPr id="733187" name="Rectangle 3"/>
          <p:cNvSpPr>
            <a:spLocks noGrp="1" noChangeArrowheads="1"/>
          </p:cNvSpPr>
          <p:nvPr>
            <p:ph type="body" idx="1"/>
          </p:nvPr>
        </p:nvSpPr>
        <p:spPr/>
        <p:txBody>
          <a:bodyPr/>
          <a:lstStyle/>
          <a:p>
            <a:r>
              <a:rPr lang="es-ES_tradnl" sz="1000"/>
              <a:t>El Trigger Event tiene la función de incrementar el registro contador de acuerdo a la base de tiempo de referencia.</a:t>
            </a:r>
          </a:p>
          <a:p>
            <a:r>
              <a:rPr lang="es-ES_tradnl" sz="1000"/>
              <a:t>Las entradas de inicio y paro (canales A y B) usualmente son provistas con controles de nivel que ajustan el límite de la amplitud (</a:t>
            </a:r>
            <a:r>
              <a:rPr lang="es-ES_tradnl" sz="1000" i="1"/>
              <a:t>trigger level</a:t>
            </a:r>
            <a:r>
              <a:rPr lang="es-ES_tradnl" sz="1000"/>
              <a:t>). Si los límites de amplitud son ajustados de forma impropia, un Contador de Intervalos de Tiempo puede detener (STOP) o iniciar (STAR) cuando detecte ruido u otras señales no deseadas produciendo mediciones no válidas.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s-ES_tradnl"/>
              <a:t>Centro Nacional de Metrología, CENAM</a:t>
            </a:r>
            <a:endParaRPr lang="es-ES_tradnl">
              <a:latin typeface="Times New Roman" pitchFamily="18" charset="0"/>
            </a:endParaRPr>
          </a:p>
        </p:txBody>
      </p:sp>
      <p:sp>
        <p:nvSpPr>
          <p:cNvPr id="6" name="Rectangle 3"/>
          <p:cNvSpPr>
            <a:spLocks noGrp="1" noChangeArrowheads="1"/>
          </p:cNvSpPr>
          <p:nvPr>
            <p:ph type="dt" idx="1"/>
          </p:nvPr>
        </p:nvSpPr>
        <p:spPr>
          <a:ln/>
        </p:spPr>
        <p:txBody>
          <a:bodyPr/>
          <a:lstStyle/>
          <a:p>
            <a:r>
              <a:rPr lang="es-ES_tradnl"/>
              <a:t>División de Tiempo y Frecuencia</a:t>
            </a:r>
          </a:p>
        </p:txBody>
      </p:sp>
      <p:sp>
        <p:nvSpPr>
          <p:cNvPr id="7" name="Rectangle 7"/>
          <p:cNvSpPr>
            <a:spLocks noGrp="1" noChangeArrowheads="1"/>
          </p:cNvSpPr>
          <p:nvPr>
            <p:ph type="sldNum" sz="quarter" idx="5"/>
          </p:nvPr>
        </p:nvSpPr>
        <p:spPr>
          <a:ln/>
        </p:spPr>
        <p:txBody>
          <a:bodyPr/>
          <a:lstStyle/>
          <a:p>
            <a:fld id="{F8EE0558-FF47-4DF9-B709-9B6FD2902BB3}" type="slidenum">
              <a:rPr lang="es-ES_tradnl"/>
              <a:pPr/>
              <a:t>28</a:t>
            </a:fld>
            <a:endParaRPr lang="es-ES_tradnl" sz="1200" b="0">
              <a:latin typeface="Times New Roman" pitchFamily="18" charset="0"/>
            </a:endParaRPr>
          </a:p>
        </p:txBody>
      </p:sp>
      <p:sp>
        <p:nvSpPr>
          <p:cNvPr id="735234" name="Rectangle 2"/>
          <p:cNvSpPr>
            <a:spLocks noGrp="1" noRot="1" noChangeAspect="1" noChangeArrowheads="1" noTextEdit="1"/>
          </p:cNvSpPr>
          <p:nvPr>
            <p:ph type="sldImg"/>
          </p:nvPr>
        </p:nvSpPr>
        <p:spPr>
          <a:ln/>
        </p:spPr>
      </p:sp>
      <p:sp>
        <p:nvSpPr>
          <p:cNvPr id="735235" name="Rectangle 3"/>
          <p:cNvSpPr>
            <a:spLocks noGrp="1" noChangeArrowheads="1"/>
          </p:cNvSpPr>
          <p:nvPr>
            <p:ph type="body" idx="1"/>
          </p:nvPr>
        </p:nvSpPr>
        <p:spPr/>
        <p:txBody>
          <a:bodyPr/>
          <a:lstStyle/>
          <a:p>
            <a:r>
              <a:rPr lang="es-ES_tradnl" sz="1000"/>
              <a:t>El diagrama que se muestra en la diapositiva representa la forma ideal como funciona el principio de medición. Pero ¿Qué pasa si el pulso de reloj, del STAR por ejemplo, ocurriera medio ciclo del reloj antes? Pues ocurre que el contador seguiría contando los dos pulsos que ha dejado pasar la “puerta principal” y ese medio pulso no lo alcanzaría acontar.</a:t>
            </a:r>
          </a:p>
          <a:p>
            <a:r>
              <a:rPr lang="es-ES_tradnl" sz="1000"/>
              <a:t>Este problema se corrige aumentando la frecuencia de la base de tiempo (OSC) como muestra el siguiente diagrama:</a:t>
            </a:r>
          </a:p>
          <a:p>
            <a:endParaRPr lang="es-ES_tradnl" sz="1000"/>
          </a:p>
          <a:p>
            <a:endParaRPr lang="es-ES_tradnl" sz="1000"/>
          </a:p>
          <a:p>
            <a:endParaRPr lang="es-ES_tradnl" sz="1000"/>
          </a:p>
          <a:p>
            <a:endParaRPr lang="es-ES_tradnl" sz="1000"/>
          </a:p>
          <a:p>
            <a:endParaRPr lang="es-ES_tradnl" sz="1000"/>
          </a:p>
          <a:p>
            <a:endParaRPr lang="es-ES_tradnl" sz="1000"/>
          </a:p>
          <a:p>
            <a:endParaRPr lang="es-ES_tradnl" sz="1000"/>
          </a:p>
          <a:p>
            <a:endParaRPr lang="es-ES_tradnl" sz="1000"/>
          </a:p>
          <a:p>
            <a:endParaRPr lang="es-ES_tradnl" sz="1000"/>
          </a:p>
          <a:p>
            <a:r>
              <a:rPr lang="es-ES_tradnl" sz="10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graphicFrame>
        <p:nvGraphicFramePr>
          <p:cNvPr id="735236" name="Object 4"/>
          <p:cNvGraphicFramePr>
            <a:graphicFrameLocks noChangeAspect="1"/>
          </p:cNvGraphicFramePr>
          <p:nvPr/>
        </p:nvGraphicFramePr>
        <p:xfrm>
          <a:off x="1773238" y="5815013"/>
          <a:ext cx="2592387" cy="1362075"/>
        </p:xfrm>
        <a:graphic>
          <a:graphicData uri="http://schemas.openxmlformats.org/presentationml/2006/ole">
            <mc:AlternateContent xmlns:mc="http://schemas.openxmlformats.org/markup-compatibility/2006">
              <mc:Choice xmlns:v="urn:schemas-microsoft-com:vml" Requires="v">
                <p:oleObj spid="_x0000_s735243" name="CorelDRAW" r:id="rId4" imgW="2954880" imgH="1552680" progId="">
                  <p:embed/>
                </p:oleObj>
              </mc:Choice>
              <mc:Fallback>
                <p:oleObj name="CorelDRAW" r:id="rId4" imgW="2954880" imgH="1552680" progId="">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3238" y="5815013"/>
                        <a:ext cx="2592387" cy="13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s-ES_tradnl"/>
              <a:t>Centro Nacional de Metrología, CENAM</a:t>
            </a:r>
            <a:endParaRPr lang="es-ES_tradnl">
              <a:latin typeface="Times New Roman" pitchFamily="18" charset="0"/>
            </a:endParaRPr>
          </a:p>
        </p:txBody>
      </p:sp>
      <p:sp>
        <p:nvSpPr>
          <p:cNvPr id="6" name="Rectangle 3"/>
          <p:cNvSpPr>
            <a:spLocks noGrp="1" noChangeArrowheads="1"/>
          </p:cNvSpPr>
          <p:nvPr>
            <p:ph type="dt" idx="1"/>
          </p:nvPr>
        </p:nvSpPr>
        <p:spPr>
          <a:ln/>
        </p:spPr>
        <p:txBody>
          <a:bodyPr/>
          <a:lstStyle/>
          <a:p>
            <a:r>
              <a:rPr lang="es-ES_tradnl"/>
              <a:t>División de Tiempo y Frecuencia</a:t>
            </a:r>
          </a:p>
        </p:txBody>
      </p:sp>
      <p:sp>
        <p:nvSpPr>
          <p:cNvPr id="7" name="Rectangle 7"/>
          <p:cNvSpPr>
            <a:spLocks noGrp="1" noChangeArrowheads="1"/>
          </p:cNvSpPr>
          <p:nvPr>
            <p:ph type="sldNum" sz="quarter" idx="5"/>
          </p:nvPr>
        </p:nvSpPr>
        <p:spPr>
          <a:ln/>
        </p:spPr>
        <p:txBody>
          <a:bodyPr/>
          <a:lstStyle/>
          <a:p>
            <a:fld id="{F8EE0558-FF47-4DF9-B709-9B6FD2902BB3}" type="slidenum">
              <a:rPr lang="es-ES_tradnl"/>
              <a:pPr/>
              <a:t>29</a:t>
            </a:fld>
            <a:endParaRPr lang="es-ES_tradnl" sz="1200" b="0">
              <a:latin typeface="Times New Roman" pitchFamily="18" charset="0"/>
            </a:endParaRPr>
          </a:p>
        </p:txBody>
      </p:sp>
      <p:sp>
        <p:nvSpPr>
          <p:cNvPr id="735234" name="Rectangle 2"/>
          <p:cNvSpPr>
            <a:spLocks noGrp="1" noRot="1" noChangeAspect="1" noChangeArrowheads="1" noTextEdit="1"/>
          </p:cNvSpPr>
          <p:nvPr>
            <p:ph type="sldImg"/>
          </p:nvPr>
        </p:nvSpPr>
        <p:spPr>
          <a:ln/>
        </p:spPr>
      </p:sp>
      <p:sp>
        <p:nvSpPr>
          <p:cNvPr id="735235" name="Rectangle 3"/>
          <p:cNvSpPr>
            <a:spLocks noGrp="1" noChangeArrowheads="1"/>
          </p:cNvSpPr>
          <p:nvPr>
            <p:ph type="body" idx="1"/>
          </p:nvPr>
        </p:nvSpPr>
        <p:spPr/>
        <p:txBody>
          <a:bodyPr/>
          <a:lstStyle/>
          <a:p>
            <a:r>
              <a:rPr lang="es-ES_tradnl" sz="1000"/>
              <a:t>El diagrama que se muestra en la diapositiva representa la forma ideal como funciona el principio de medición. Pero ¿Qué pasa si el pulso de reloj, del STAR por ejemplo, ocurriera medio ciclo del reloj antes? Pues ocurre que el contador seguiría contando los dos pulsos que ha dejado pasar la “puerta principal” y ese medio pulso no lo alcanzaría acontar.</a:t>
            </a:r>
          </a:p>
          <a:p>
            <a:r>
              <a:rPr lang="es-ES_tradnl" sz="1000"/>
              <a:t>Este problema se corrige aumentando la frecuencia de la base de tiempo (OSC) como muestra el siguiente diagrama:</a:t>
            </a:r>
          </a:p>
          <a:p>
            <a:endParaRPr lang="es-ES_tradnl" sz="1000"/>
          </a:p>
          <a:p>
            <a:endParaRPr lang="es-ES_tradnl" sz="1000"/>
          </a:p>
          <a:p>
            <a:endParaRPr lang="es-ES_tradnl" sz="1000"/>
          </a:p>
          <a:p>
            <a:endParaRPr lang="es-ES_tradnl" sz="1000"/>
          </a:p>
          <a:p>
            <a:endParaRPr lang="es-ES_tradnl" sz="1000"/>
          </a:p>
          <a:p>
            <a:endParaRPr lang="es-ES_tradnl" sz="1000"/>
          </a:p>
          <a:p>
            <a:endParaRPr lang="es-ES_tradnl" sz="1000"/>
          </a:p>
          <a:p>
            <a:endParaRPr lang="es-ES_tradnl" sz="1000"/>
          </a:p>
          <a:p>
            <a:endParaRPr lang="es-ES_tradnl" sz="1000"/>
          </a:p>
          <a:p>
            <a:r>
              <a:rPr lang="es-ES_tradnl" sz="10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graphicFrame>
        <p:nvGraphicFramePr>
          <p:cNvPr id="735236" name="Object 4"/>
          <p:cNvGraphicFramePr>
            <a:graphicFrameLocks noChangeAspect="1"/>
          </p:cNvGraphicFramePr>
          <p:nvPr/>
        </p:nvGraphicFramePr>
        <p:xfrm>
          <a:off x="1773238" y="5815013"/>
          <a:ext cx="2592387" cy="1362075"/>
        </p:xfrm>
        <a:graphic>
          <a:graphicData uri="http://schemas.openxmlformats.org/presentationml/2006/ole">
            <mc:AlternateContent xmlns:mc="http://schemas.openxmlformats.org/markup-compatibility/2006">
              <mc:Choice xmlns:v="urn:schemas-microsoft-com:vml" Requires="v">
                <p:oleObj spid="_x0000_s771078" name="CorelDRAW" r:id="rId4" imgW="2954880" imgH="1552680" progId="">
                  <p:embed/>
                </p:oleObj>
              </mc:Choice>
              <mc:Fallback>
                <p:oleObj name="CorelDRAW" r:id="rId4" imgW="2954880" imgH="155268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3238" y="5815013"/>
                        <a:ext cx="2592387" cy="13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_tradnl"/>
              <a:t>Centro Nacional de Metrología, CENAM</a:t>
            </a:r>
            <a:endParaRPr lang="es-ES_tradnl">
              <a:latin typeface="Times New Roman" pitchFamily="18" charset="0"/>
            </a:endParaRPr>
          </a:p>
        </p:txBody>
      </p:sp>
      <p:sp>
        <p:nvSpPr>
          <p:cNvPr id="5" name="Rectangle 3"/>
          <p:cNvSpPr>
            <a:spLocks noGrp="1" noChangeArrowheads="1"/>
          </p:cNvSpPr>
          <p:nvPr>
            <p:ph type="dt" idx="1"/>
          </p:nvPr>
        </p:nvSpPr>
        <p:spPr>
          <a:ln/>
        </p:spPr>
        <p:txBody>
          <a:bodyPr/>
          <a:lstStyle/>
          <a:p>
            <a:r>
              <a:rPr lang="es-ES_tradnl"/>
              <a:t>División de Tiempo y Frecuencia</a:t>
            </a:r>
          </a:p>
        </p:txBody>
      </p:sp>
      <p:sp>
        <p:nvSpPr>
          <p:cNvPr id="6" name="Rectangle 7"/>
          <p:cNvSpPr>
            <a:spLocks noGrp="1" noChangeArrowheads="1"/>
          </p:cNvSpPr>
          <p:nvPr>
            <p:ph type="sldNum" sz="quarter" idx="5"/>
          </p:nvPr>
        </p:nvSpPr>
        <p:spPr>
          <a:ln/>
        </p:spPr>
        <p:txBody>
          <a:bodyPr/>
          <a:lstStyle/>
          <a:p>
            <a:fld id="{55FD64D3-A4BD-408A-ADFB-599AF030A857}" type="slidenum">
              <a:rPr lang="es-ES_tradnl"/>
              <a:pPr/>
              <a:t>3</a:t>
            </a:fld>
            <a:endParaRPr lang="es-ES_tradnl" sz="1200" b="0">
              <a:latin typeface="Times New Roman" pitchFamily="18" charset="0"/>
            </a:endParaRPr>
          </a:p>
        </p:txBody>
      </p:sp>
      <p:sp>
        <p:nvSpPr>
          <p:cNvPr id="629762" name="Rectangle 2"/>
          <p:cNvSpPr>
            <a:spLocks noGrp="1" noRot="1" noChangeAspect="1" noChangeArrowheads="1" noTextEdit="1"/>
          </p:cNvSpPr>
          <p:nvPr>
            <p:ph type="sldImg"/>
          </p:nvPr>
        </p:nvSpPr>
        <p:spPr>
          <a:xfrm>
            <a:off x="1135063" y="688975"/>
            <a:ext cx="4587875" cy="3441700"/>
          </a:xfrm>
          <a:ln/>
        </p:spPr>
      </p:sp>
      <p:sp>
        <p:nvSpPr>
          <p:cNvPr id="629763" name="Rectangle 3"/>
          <p:cNvSpPr>
            <a:spLocks noGrp="1" noChangeArrowheads="1"/>
          </p:cNvSpPr>
          <p:nvPr>
            <p:ph type="body" idx="1"/>
          </p:nvPr>
        </p:nvSpPr>
        <p:spPr>
          <a:noFill/>
          <a:ln/>
        </p:spPr>
        <p:txBody>
          <a:bodyPr/>
          <a:lstStyle/>
          <a:p>
            <a:r>
              <a:rPr lang="es-ES_tradnl">
                <a:solidFill>
                  <a:schemeClr val="bg2"/>
                </a:solidFill>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s-ES_tradnl"/>
              <a:t>Centro Nacional de Metrología, CENAM</a:t>
            </a:r>
            <a:endParaRPr lang="es-ES_tradnl">
              <a:latin typeface="Times New Roman" pitchFamily="18" charset="0"/>
            </a:endParaRPr>
          </a:p>
        </p:txBody>
      </p:sp>
      <p:sp>
        <p:nvSpPr>
          <p:cNvPr id="6" name="Rectangle 3"/>
          <p:cNvSpPr>
            <a:spLocks noGrp="1" noChangeArrowheads="1"/>
          </p:cNvSpPr>
          <p:nvPr>
            <p:ph type="dt" idx="1"/>
          </p:nvPr>
        </p:nvSpPr>
        <p:spPr>
          <a:ln/>
        </p:spPr>
        <p:txBody>
          <a:bodyPr/>
          <a:lstStyle/>
          <a:p>
            <a:r>
              <a:rPr lang="es-ES_tradnl"/>
              <a:t>División de Tiempo y Frecuencia</a:t>
            </a:r>
          </a:p>
        </p:txBody>
      </p:sp>
      <p:sp>
        <p:nvSpPr>
          <p:cNvPr id="7" name="Rectangle 7"/>
          <p:cNvSpPr>
            <a:spLocks noGrp="1" noChangeArrowheads="1"/>
          </p:cNvSpPr>
          <p:nvPr>
            <p:ph type="sldNum" sz="quarter" idx="5"/>
          </p:nvPr>
        </p:nvSpPr>
        <p:spPr>
          <a:ln/>
        </p:spPr>
        <p:txBody>
          <a:bodyPr/>
          <a:lstStyle/>
          <a:p>
            <a:fld id="{F8EE0558-FF47-4DF9-B709-9B6FD2902BB3}" type="slidenum">
              <a:rPr lang="es-ES_tradnl"/>
              <a:pPr/>
              <a:t>30</a:t>
            </a:fld>
            <a:endParaRPr lang="es-ES_tradnl" sz="1200" b="0">
              <a:latin typeface="Times New Roman" pitchFamily="18" charset="0"/>
            </a:endParaRPr>
          </a:p>
        </p:txBody>
      </p:sp>
      <p:sp>
        <p:nvSpPr>
          <p:cNvPr id="735234" name="Rectangle 2"/>
          <p:cNvSpPr>
            <a:spLocks noGrp="1" noRot="1" noChangeAspect="1" noChangeArrowheads="1" noTextEdit="1"/>
          </p:cNvSpPr>
          <p:nvPr>
            <p:ph type="sldImg"/>
          </p:nvPr>
        </p:nvSpPr>
        <p:spPr>
          <a:ln/>
        </p:spPr>
      </p:sp>
      <p:sp>
        <p:nvSpPr>
          <p:cNvPr id="735235" name="Rectangle 3"/>
          <p:cNvSpPr>
            <a:spLocks noGrp="1" noChangeArrowheads="1"/>
          </p:cNvSpPr>
          <p:nvPr>
            <p:ph type="body" idx="1"/>
          </p:nvPr>
        </p:nvSpPr>
        <p:spPr/>
        <p:txBody>
          <a:bodyPr/>
          <a:lstStyle/>
          <a:p>
            <a:r>
              <a:rPr lang="es-ES_tradnl" sz="1000"/>
              <a:t>El diagrama que se muestra en la diapositiva representa la forma ideal como funciona el principio de medición. Pero ¿Qué pasa si el pulso de reloj, del STAR por ejemplo, ocurriera medio ciclo del reloj antes? Pues ocurre que el contador seguiría contando los dos pulsos que ha dejado pasar la “puerta principal” y ese medio pulso no lo alcanzaría acontar.</a:t>
            </a:r>
          </a:p>
          <a:p>
            <a:r>
              <a:rPr lang="es-ES_tradnl" sz="1000"/>
              <a:t>Este problema se corrige aumentando la frecuencia de la base de tiempo (OSC) como muestra el siguiente diagrama:</a:t>
            </a:r>
          </a:p>
          <a:p>
            <a:endParaRPr lang="es-ES_tradnl" sz="1000"/>
          </a:p>
          <a:p>
            <a:endParaRPr lang="es-ES_tradnl" sz="1000"/>
          </a:p>
          <a:p>
            <a:endParaRPr lang="es-ES_tradnl" sz="1000"/>
          </a:p>
          <a:p>
            <a:endParaRPr lang="es-ES_tradnl" sz="1000"/>
          </a:p>
          <a:p>
            <a:endParaRPr lang="es-ES_tradnl" sz="1000"/>
          </a:p>
          <a:p>
            <a:endParaRPr lang="es-ES_tradnl" sz="1000"/>
          </a:p>
          <a:p>
            <a:endParaRPr lang="es-ES_tradnl" sz="1000"/>
          </a:p>
          <a:p>
            <a:endParaRPr lang="es-ES_tradnl" sz="1000"/>
          </a:p>
          <a:p>
            <a:endParaRPr lang="es-ES_tradnl" sz="1000"/>
          </a:p>
          <a:p>
            <a:r>
              <a:rPr lang="es-ES_tradnl" sz="10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graphicFrame>
        <p:nvGraphicFramePr>
          <p:cNvPr id="735236" name="Object 4"/>
          <p:cNvGraphicFramePr>
            <a:graphicFrameLocks noChangeAspect="1"/>
          </p:cNvGraphicFramePr>
          <p:nvPr/>
        </p:nvGraphicFramePr>
        <p:xfrm>
          <a:off x="1773238" y="5815013"/>
          <a:ext cx="2592387" cy="1362075"/>
        </p:xfrm>
        <a:graphic>
          <a:graphicData uri="http://schemas.openxmlformats.org/presentationml/2006/ole">
            <mc:AlternateContent xmlns:mc="http://schemas.openxmlformats.org/markup-compatibility/2006">
              <mc:Choice xmlns:v="urn:schemas-microsoft-com:vml" Requires="v">
                <p:oleObj spid="_x0000_s772102" name="CorelDRAW" r:id="rId4" imgW="2954880" imgH="1552680" progId="">
                  <p:embed/>
                </p:oleObj>
              </mc:Choice>
              <mc:Fallback>
                <p:oleObj name="CorelDRAW" r:id="rId4" imgW="2954880" imgH="155268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3238" y="5815013"/>
                        <a:ext cx="2592387" cy="13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_tradnl"/>
              <a:t>Centro Nacional de Metrología, CENAM</a:t>
            </a:r>
            <a:endParaRPr lang="es-ES_tradnl">
              <a:latin typeface="Times New Roman" pitchFamily="18" charset="0"/>
            </a:endParaRPr>
          </a:p>
        </p:txBody>
      </p:sp>
      <p:sp>
        <p:nvSpPr>
          <p:cNvPr id="5" name="Rectangle 3"/>
          <p:cNvSpPr>
            <a:spLocks noGrp="1" noChangeArrowheads="1"/>
          </p:cNvSpPr>
          <p:nvPr>
            <p:ph type="dt" idx="1"/>
          </p:nvPr>
        </p:nvSpPr>
        <p:spPr>
          <a:ln/>
        </p:spPr>
        <p:txBody>
          <a:bodyPr/>
          <a:lstStyle/>
          <a:p>
            <a:r>
              <a:rPr lang="es-ES_tradnl"/>
              <a:t>División de Tiempo y Frecuencia</a:t>
            </a:r>
          </a:p>
        </p:txBody>
      </p:sp>
      <p:sp>
        <p:nvSpPr>
          <p:cNvPr id="6" name="Rectangle 7"/>
          <p:cNvSpPr>
            <a:spLocks noGrp="1" noChangeArrowheads="1"/>
          </p:cNvSpPr>
          <p:nvPr>
            <p:ph type="sldNum" sz="quarter" idx="5"/>
          </p:nvPr>
        </p:nvSpPr>
        <p:spPr>
          <a:ln/>
        </p:spPr>
        <p:txBody>
          <a:bodyPr/>
          <a:lstStyle/>
          <a:p>
            <a:fld id="{0671F26C-041D-43B8-8CD5-D819E4005193}" type="slidenum">
              <a:rPr lang="es-ES_tradnl"/>
              <a:pPr/>
              <a:t>31</a:t>
            </a:fld>
            <a:endParaRPr lang="es-ES_tradnl" sz="1200" b="0">
              <a:latin typeface="Times New Roman" pitchFamily="18" charset="0"/>
            </a:endParaRPr>
          </a:p>
        </p:txBody>
      </p:sp>
      <p:sp>
        <p:nvSpPr>
          <p:cNvPr id="737282" name="Rectangle 2"/>
          <p:cNvSpPr>
            <a:spLocks noGrp="1" noRot="1" noChangeAspect="1" noChangeArrowheads="1" noTextEdit="1"/>
          </p:cNvSpPr>
          <p:nvPr>
            <p:ph type="sldImg"/>
          </p:nvPr>
        </p:nvSpPr>
        <p:spPr>
          <a:ln/>
        </p:spPr>
      </p:sp>
      <p:sp>
        <p:nvSpPr>
          <p:cNvPr id="737283" name="Rectangle 3"/>
          <p:cNvSpPr>
            <a:spLocks noGrp="1" noChangeArrowheads="1"/>
          </p:cNvSpPr>
          <p:nvPr>
            <p:ph type="body" idx="1"/>
          </p:nvPr>
        </p:nvSpPr>
        <p:spPr/>
        <p:txBody>
          <a:bodyPr/>
          <a:lstStyle/>
          <a:p>
            <a:r>
              <a:rPr lang="es-ES" sz="1000"/>
              <a:t>Como se indicó anteriormente, hay formas de ganarle al límite de resolución de  frecuencia al hacer mediciones de intervalo de tiempo, fundamentalmente por la exploración extra de la información que tenemos acerca de la posición de cruces por cero de la señal de entrada en relación con la referencia. </a:t>
            </a:r>
            <a:r>
              <a:rPr lang="es-ES_tradnl" sz="1000">
                <a:solidFill>
                  <a:schemeClr val="bg2"/>
                </a:solidFill>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_tradnl"/>
              <a:t>Centro Nacional de Metrología, CENAM</a:t>
            </a:r>
            <a:endParaRPr lang="es-ES_tradnl">
              <a:latin typeface="Times New Roman" pitchFamily="18" charset="0"/>
            </a:endParaRPr>
          </a:p>
        </p:txBody>
      </p:sp>
      <p:sp>
        <p:nvSpPr>
          <p:cNvPr id="5" name="Rectangle 3"/>
          <p:cNvSpPr>
            <a:spLocks noGrp="1" noChangeArrowheads="1"/>
          </p:cNvSpPr>
          <p:nvPr>
            <p:ph type="dt" idx="1"/>
          </p:nvPr>
        </p:nvSpPr>
        <p:spPr>
          <a:ln/>
        </p:spPr>
        <p:txBody>
          <a:bodyPr/>
          <a:lstStyle/>
          <a:p>
            <a:r>
              <a:rPr lang="es-ES_tradnl"/>
              <a:t>División de Tiempo y Frecuencia</a:t>
            </a:r>
          </a:p>
        </p:txBody>
      </p:sp>
      <p:sp>
        <p:nvSpPr>
          <p:cNvPr id="6" name="Rectangle 7"/>
          <p:cNvSpPr>
            <a:spLocks noGrp="1" noChangeArrowheads="1"/>
          </p:cNvSpPr>
          <p:nvPr>
            <p:ph type="sldNum" sz="quarter" idx="5"/>
          </p:nvPr>
        </p:nvSpPr>
        <p:spPr>
          <a:ln/>
        </p:spPr>
        <p:txBody>
          <a:bodyPr/>
          <a:lstStyle/>
          <a:p>
            <a:fld id="{51940CCF-EA31-4CEC-8612-8F9CDD6624CD}" type="slidenum">
              <a:rPr lang="es-ES_tradnl"/>
              <a:pPr/>
              <a:t>32</a:t>
            </a:fld>
            <a:endParaRPr lang="es-ES_tradnl" sz="1200" b="0">
              <a:latin typeface="Times New Roman" pitchFamily="18" charset="0"/>
            </a:endParaRPr>
          </a:p>
        </p:txBody>
      </p:sp>
      <p:sp>
        <p:nvSpPr>
          <p:cNvPr id="740354" name="Rectangle 2"/>
          <p:cNvSpPr>
            <a:spLocks noGrp="1" noRot="1" noChangeAspect="1" noChangeArrowheads="1" noTextEdit="1"/>
          </p:cNvSpPr>
          <p:nvPr>
            <p:ph type="sldImg"/>
          </p:nvPr>
        </p:nvSpPr>
        <p:spPr>
          <a:ln/>
        </p:spPr>
      </p:sp>
      <p:sp>
        <p:nvSpPr>
          <p:cNvPr id="740355" name="Rectangle 3"/>
          <p:cNvSpPr>
            <a:spLocks noGrp="1" noChangeArrowheads="1"/>
          </p:cNvSpPr>
          <p:nvPr>
            <p:ph type="body" idx="1"/>
          </p:nvPr>
        </p:nvSpPr>
        <p:spPr/>
        <p:txBody>
          <a:bodyPr/>
          <a:lstStyle/>
          <a:p>
            <a:r>
              <a:rPr lang="es-ES_tradnl" sz="1000"/>
              <a:t>Suponiendo que se desea medir el intervalo de tiempo t entre el pulso de inicio (START</a:t>
            </a:r>
            <a:r>
              <a:rPr lang="es-ES" sz="1000"/>
              <a:t>)</a:t>
            </a:r>
            <a:r>
              <a:rPr lang="es-ES_tradnl" sz="1000"/>
              <a:t> y el pulso de paro (STOP) de la figura, se comienza por determinar el número de pulsos, n, de reloj ocurridos en el intervalo, posteriormente se requiere determinar el tamaño de T</a:t>
            </a:r>
            <a:r>
              <a:rPr lang="es-ES_tradnl" sz="1000" baseline="-25000"/>
              <a:t>0</a:t>
            </a:r>
            <a:r>
              <a:rPr lang="es-ES_tradnl" sz="1000"/>
              <a:t> y T</a:t>
            </a:r>
            <a:r>
              <a:rPr lang="es-ES_tradnl" sz="1000" baseline="-25000"/>
              <a:t>1</a:t>
            </a:r>
            <a:r>
              <a:rPr lang="es-ES_tradnl" sz="1000"/>
              <a:t>,  esto se logra por ejemplo empleando un capacitor que provoca que su rampa de bajada tenga una duración 1000 veces mayor a la de la rampa de subida. De esta forma los intervalos T</a:t>
            </a:r>
            <a:r>
              <a:rPr lang="es-ES_tradnl" sz="1000" baseline="-25000"/>
              <a:t>0</a:t>
            </a:r>
            <a:r>
              <a:rPr lang="es-ES_tradnl" sz="1000"/>
              <a:t> y T</a:t>
            </a:r>
            <a:r>
              <a:rPr lang="es-ES_tradnl" sz="1000" baseline="-25000"/>
              <a:t>1</a:t>
            </a:r>
            <a:r>
              <a:rPr lang="es-ES_tradnl" sz="1000"/>
              <a:t> se expanden mil veces.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_tradnl"/>
              <a:t>Centro Nacional de Metrología, CENAM</a:t>
            </a:r>
            <a:endParaRPr lang="es-ES_tradnl">
              <a:latin typeface="Times New Roman" pitchFamily="18" charset="0"/>
            </a:endParaRPr>
          </a:p>
        </p:txBody>
      </p:sp>
      <p:sp>
        <p:nvSpPr>
          <p:cNvPr id="5" name="Rectangle 3"/>
          <p:cNvSpPr>
            <a:spLocks noGrp="1" noChangeArrowheads="1"/>
          </p:cNvSpPr>
          <p:nvPr>
            <p:ph type="dt" idx="1"/>
          </p:nvPr>
        </p:nvSpPr>
        <p:spPr>
          <a:ln/>
        </p:spPr>
        <p:txBody>
          <a:bodyPr/>
          <a:lstStyle/>
          <a:p>
            <a:r>
              <a:rPr lang="es-ES_tradnl"/>
              <a:t>División de Tiempo y Frecuencia</a:t>
            </a:r>
          </a:p>
        </p:txBody>
      </p:sp>
      <p:sp>
        <p:nvSpPr>
          <p:cNvPr id="6" name="Rectangle 7"/>
          <p:cNvSpPr>
            <a:spLocks noGrp="1" noChangeArrowheads="1"/>
          </p:cNvSpPr>
          <p:nvPr>
            <p:ph type="sldNum" sz="quarter" idx="5"/>
          </p:nvPr>
        </p:nvSpPr>
        <p:spPr>
          <a:ln/>
        </p:spPr>
        <p:txBody>
          <a:bodyPr/>
          <a:lstStyle/>
          <a:p>
            <a:fld id="{6CBA4C61-A9BD-4798-B66F-4F8C5FBC096E}" type="slidenum">
              <a:rPr lang="es-ES_tradnl"/>
              <a:pPr/>
              <a:t>33</a:t>
            </a:fld>
            <a:endParaRPr lang="es-ES_tradnl" sz="1200" b="0">
              <a:latin typeface="Times New Roman" pitchFamily="18" charset="0"/>
            </a:endParaRPr>
          </a:p>
        </p:txBody>
      </p:sp>
      <p:sp>
        <p:nvSpPr>
          <p:cNvPr id="756738" name="Rectangle 2"/>
          <p:cNvSpPr>
            <a:spLocks noGrp="1" noRot="1" noChangeAspect="1" noChangeArrowheads="1" noTextEdit="1"/>
          </p:cNvSpPr>
          <p:nvPr>
            <p:ph type="sldImg"/>
          </p:nvPr>
        </p:nvSpPr>
        <p:spPr>
          <a:ln/>
        </p:spPr>
      </p:sp>
      <p:sp>
        <p:nvSpPr>
          <p:cNvPr id="756739" name="Rectangle 3"/>
          <p:cNvSpPr>
            <a:spLocks noGrp="1" noChangeArrowheads="1"/>
          </p:cNvSpPr>
          <p:nvPr>
            <p:ph type="body" idx="1"/>
          </p:nvPr>
        </p:nvSpPr>
        <p:spPr/>
        <p:txBody>
          <a:bodyPr/>
          <a:lstStyle/>
          <a:p>
            <a:r>
              <a:rPr lang="es-ES_tradnl" sz="1000"/>
              <a:t>Este método permite determinar en qué punto del ciclo de reloj ocurre el pulso de entrada.</a:t>
            </a:r>
          </a:p>
          <a:p>
            <a:r>
              <a:rPr lang="es-ES_tradnl" sz="1000"/>
              <a:t>Se tienen tres señales de reloj implicadas:</a:t>
            </a:r>
          </a:p>
          <a:p>
            <a:r>
              <a:rPr lang="es-ES_tradnl" sz="1000"/>
              <a:t>1.- El reloj de referencia controla y genera continuamente un período de la señal de temporización T</a:t>
            </a:r>
            <a:r>
              <a:rPr lang="es-ES_tradnl" sz="1000" baseline="-25000"/>
              <a:t>0</a:t>
            </a:r>
            <a:r>
              <a:rPr lang="es-ES_tradnl" sz="1000"/>
              <a:t> (La medida gruesa)</a:t>
            </a:r>
          </a:p>
          <a:p>
            <a:r>
              <a:rPr lang="es-ES_tradnl" sz="1000"/>
              <a:t>2.- El pulso de entrada de INICIO, dispara un segundo reloj, con un periodo ligeramente más largo T</a:t>
            </a:r>
            <a:r>
              <a:rPr lang="es-ES_tradnl" sz="1000" baseline="-25000"/>
              <a:t>0</a:t>
            </a:r>
            <a:r>
              <a:rPr lang="es-ES_tradnl" sz="1000"/>
              <a:t>+T</a:t>
            </a:r>
            <a:r>
              <a:rPr lang="es-ES_tradnl" sz="1000" baseline="-25000"/>
              <a:t>0</a:t>
            </a:r>
            <a:r>
              <a:rPr lang="es-ES_tradnl" sz="1000"/>
              <a:t>/n</a:t>
            </a:r>
          </a:p>
          <a:p>
            <a:r>
              <a:rPr lang="es-ES_tradnl" sz="1000"/>
              <a:t>3.- El pulso de parada de entrada dispara un tercer reloj, con el mismo período que el otro reloj disparado.</a:t>
            </a:r>
          </a:p>
          <a:p>
            <a:r>
              <a:rPr lang="es-ES_tradnl" sz="10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_tradnl"/>
              <a:t>Centro Nacional de Metrología, CENAM</a:t>
            </a:r>
            <a:endParaRPr lang="es-ES_tradnl">
              <a:latin typeface="Times New Roman" pitchFamily="18" charset="0"/>
            </a:endParaRPr>
          </a:p>
        </p:txBody>
      </p:sp>
      <p:sp>
        <p:nvSpPr>
          <p:cNvPr id="5" name="Rectangle 3"/>
          <p:cNvSpPr>
            <a:spLocks noGrp="1" noChangeArrowheads="1"/>
          </p:cNvSpPr>
          <p:nvPr>
            <p:ph type="dt" idx="1"/>
          </p:nvPr>
        </p:nvSpPr>
        <p:spPr>
          <a:ln/>
        </p:spPr>
        <p:txBody>
          <a:bodyPr/>
          <a:lstStyle/>
          <a:p>
            <a:r>
              <a:rPr lang="es-ES_tradnl"/>
              <a:t>División de Tiempo y Frecuencia</a:t>
            </a:r>
          </a:p>
        </p:txBody>
      </p:sp>
      <p:sp>
        <p:nvSpPr>
          <p:cNvPr id="6" name="Rectangle 7"/>
          <p:cNvSpPr>
            <a:spLocks noGrp="1" noChangeArrowheads="1"/>
          </p:cNvSpPr>
          <p:nvPr>
            <p:ph type="sldNum" sz="quarter" idx="5"/>
          </p:nvPr>
        </p:nvSpPr>
        <p:spPr>
          <a:ln/>
        </p:spPr>
        <p:txBody>
          <a:bodyPr/>
          <a:lstStyle/>
          <a:p>
            <a:fld id="{073B6D44-3B37-4111-8493-B5379B8EE7D5}" type="slidenum">
              <a:rPr lang="es-ES_tradnl"/>
              <a:pPr/>
              <a:t>34</a:t>
            </a:fld>
            <a:endParaRPr lang="es-ES_tradnl" sz="1200" b="0">
              <a:latin typeface="Times New Roman" pitchFamily="18" charset="0"/>
            </a:endParaRPr>
          </a:p>
        </p:txBody>
      </p:sp>
      <p:sp>
        <p:nvSpPr>
          <p:cNvPr id="763906" name="Rectangle 2"/>
          <p:cNvSpPr>
            <a:spLocks noGrp="1" noRot="1" noChangeAspect="1" noChangeArrowheads="1" noTextEdit="1"/>
          </p:cNvSpPr>
          <p:nvPr>
            <p:ph type="sldImg"/>
          </p:nvPr>
        </p:nvSpPr>
        <p:spPr>
          <a:ln/>
        </p:spPr>
      </p:sp>
      <p:sp>
        <p:nvSpPr>
          <p:cNvPr id="763907" name="Rectangle 3"/>
          <p:cNvSpPr>
            <a:spLocks noGrp="1" noChangeArrowheads="1"/>
          </p:cNvSpPr>
          <p:nvPr>
            <p:ph type="body" idx="1"/>
          </p:nvPr>
        </p:nvSpPr>
        <p:spPr/>
        <p:txBody>
          <a:bodyPr/>
          <a:lstStyle/>
          <a:p>
            <a:r>
              <a:rPr lang="es-ES_tradnl">
                <a:solidFill>
                  <a:schemeClr val="bg2"/>
                </a:solidFill>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_tradnl"/>
              <a:t>Centro Nacional de Metrología, CENAM</a:t>
            </a:r>
            <a:endParaRPr lang="es-ES_tradnl">
              <a:latin typeface="Times New Roman" pitchFamily="18" charset="0"/>
            </a:endParaRPr>
          </a:p>
        </p:txBody>
      </p:sp>
      <p:sp>
        <p:nvSpPr>
          <p:cNvPr id="5" name="Rectangle 3"/>
          <p:cNvSpPr>
            <a:spLocks noGrp="1" noChangeArrowheads="1"/>
          </p:cNvSpPr>
          <p:nvPr>
            <p:ph type="dt" idx="1"/>
          </p:nvPr>
        </p:nvSpPr>
        <p:spPr>
          <a:ln/>
        </p:spPr>
        <p:txBody>
          <a:bodyPr/>
          <a:lstStyle/>
          <a:p>
            <a:r>
              <a:rPr lang="es-ES_tradnl"/>
              <a:t>División de Tiempo y Frecuencia</a:t>
            </a:r>
          </a:p>
        </p:txBody>
      </p:sp>
      <p:sp>
        <p:nvSpPr>
          <p:cNvPr id="6" name="Rectangle 7"/>
          <p:cNvSpPr>
            <a:spLocks noGrp="1" noChangeArrowheads="1"/>
          </p:cNvSpPr>
          <p:nvPr>
            <p:ph type="sldNum" sz="quarter" idx="5"/>
          </p:nvPr>
        </p:nvSpPr>
        <p:spPr>
          <a:ln/>
        </p:spPr>
        <p:txBody>
          <a:bodyPr/>
          <a:lstStyle/>
          <a:p>
            <a:fld id="{A47BF758-2209-4722-9BD7-006C3EA9F672}" type="slidenum">
              <a:rPr lang="es-ES_tradnl"/>
              <a:pPr/>
              <a:t>4</a:t>
            </a:fld>
            <a:endParaRPr lang="es-ES_tradnl" sz="1200" b="0">
              <a:latin typeface="Times New Roman" pitchFamily="18" charset="0"/>
            </a:endParaRPr>
          </a:p>
        </p:txBody>
      </p:sp>
      <p:sp>
        <p:nvSpPr>
          <p:cNvPr id="662530" name="Rectangle 2"/>
          <p:cNvSpPr>
            <a:spLocks noGrp="1" noRot="1" noChangeAspect="1" noChangeArrowheads="1" noTextEdit="1"/>
          </p:cNvSpPr>
          <p:nvPr>
            <p:ph type="sldImg"/>
          </p:nvPr>
        </p:nvSpPr>
        <p:spPr>
          <a:ln/>
        </p:spPr>
      </p:sp>
      <p:sp>
        <p:nvSpPr>
          <p:cNvPr id="662539" name="Rectangle 11"/>
          <p:cNvSpPr>
            <a:spLocks noGrp="1" noChangeArrowheads="1"/>
          </p:cNvSpPr>
          <p:nvPr>
            <p:ph type="body" idx="1"/>
          </p:nvPr>
        </p:nvSpPr>
        <p:spPr>
          <a:noFill/>
          <a:ln/>
        </p:spPr>
        <p:txBody>
          <a:bodyPr/>
          <a:lstStyle/>
          <a:p>
            <a:pPr marL="190500" indent="-190500"/>
            <a:r>
              <a:rPr lang="es-ES_tradnl" sz="1000"/>
              <a:t>DEFINICIONES:</a:t>
            </a:r>
          </a:p>
          <a:p>
            <a:pPr marL="190500" indent="-190500"/>
            <a:endParaRPr lang="es-ES_tradnl" sz="1000"/>
          </a:p>
          <a:p>
            <a:pPr marL="190500" indent="-190500">
              <a:buFontTx/>
              <a:buChar char="•"/>
            </a:pPr>
            <a:r>
              <a:rPr lang="es-ES_tradnl" sz="1000"/>
              <a:t> Es un reloj electrónico que crea sus propias señales de temporización para propósitos de sincronización y medición.</a:t>
            </a:r>
          </a:p>
          <a:p>
            <a:pPr marL="190500" indent="-190500">
              <a:buFontTx/>
              <a:buChar char="•"/>
            </a:pPr>
            <a:endParaRPr lang="es-ES_tradnl" sz="1000"/>
          </a:p>
          <a:p>
            <a:pPr marL="190500" indent="-190500">
              <a:buFontTx/>
              <a:buChar char="•"/>
            </a:pPr>
            <a:r>
              <a:rPr lang="es-ES_tradnl" sz="1000"/>
              <a:t>Es un oscilador situado dentro de un instrumento electrónico que sirve de referencia para todo el tiempo y la frecuencia de las funciones desempeñadas por el instrumento. El oscilador de la base de tiempo en la mayoría de los instrumentos es un oscilador de cuarzo, OCXO. Sin embargo, algunos instrumentos pueden contar con osciladores de Rubidio, Cesio o Hidrógeno.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_tradnl"/>
              <a:t>Centro Nacional de Metrología, CENAM</a:t>
            </a:r>
            <a:endParaRPr lang="es-ES_tradnl">
              <a:latin typeface="Times New Roman" pitchFamily="18" charset="0"/>
            </a:endParaRPr>
          </a:p>
        </p:txBody>
      </p:sp>
      <p:sp>
        <p:nvSpPr>
          <p:cNvPr id="5" name="Rectangle 3"/>
          <p:cNvSpPr>
            <a:spLocks noGrp="1" noChangeArrowheads="1"/>
          </p:cNvSpPr>
          <p:nvPr>
            <p:ph type="dt" idx="1"/>
          </p:nvPr>
        </p:nvSpPr>
        <p:spPr>
          <a:ln/>
        </p:spPr>
        <p:txBody>
          <a:bodyPr/>
          <a:lstStyle/>
          <a:p>
            <a:r>
              <a:rPr lang="es-ES_tradnl"/>
              <a:t>División de Tiempo y Frecuencia</a:t>
            </a:r>
          </a:p>
        </p:txBody>
      </p:sp>
      <p:sp>
        <p:nvSpPr>
          <p:cNvPr id="6" name="Rectangle 7"/>
          <p:cNvSpPr>
            <a:spLocks noGrp="1" noChangeArrowheads="1"/>
          </p:cNvSpPr>
          <p:nvPr>
            <p:ph type="sldNum" sz="quarter" idx="5"/>
          </p:nvPr>
        </p:nvSpPr>
        <p:spPr>
          <a:ln/>
        </p:spPr>
        <p:txBody>
          <a:bodyPr/>
          <a:lstStyle/>
          <a:p>
            <a:fld id="{681AC891-355D-43B7-896B-D84B8EC9418B}" type="slidenum">
              <a:rPr lang="es-ES_tradnl"/>
              <a:pPr/>
              <a:t>5</a:t>
            </a:fld>
            <a:endParaRPr lang="es-ES_tradnl" sz="1200" b="0">
              <a:latin typeface="Times New Roman" pitchFamily="18" charset="0"/>
            </a:endParaRPr>
          </a:p>
        </p:txBody>
      </p:sp>
      <p:sp>
        <p:nvSpPr>
          <p:cNvPr id="761858" name="Rectangle 2"/>
          <p:cNvSpPr>
            <a:spLocks noGrp="1" noRot="1" noChangeAspect="1" noChangeArrowheads="1" noTextEdit="1"/>
          </p:cNvSpPr>
          <p:nvPr>
            <p:ph type="sldImg"/>
          </p:nvPr>
        </p:nvSpPr>
        <p:spPr>
          <a:ln/>
        </p:spPr>
      </p:sp>
      <p:sp>
        <p:nvSpPr>
          <p:cNvPr id="761860" name="Rectangle 4"/>
          <p:cNvSpPr>
            <a:spLocks noGrp="1" noChangeArrowheads="1"/>
          </p:cNvSpPr>
          <p:nvPr>
            <p:ph type="body" idx="1"/>
          </p:nvPr>
        </p:nvSpPr>
        <p:spPr>
          <a:noFill/>
          <a:ln/>
        </p:spPr>
        <p:txBody>
          <a:bodyPr/>
          <a:lstStyle/>
          <a:p>
            <a:pPr>
              <a:lnSpc>
                <a:spcPct val="90000"/>
              </a:lnSpc>
            </a:pPr>
            <a:r>
              <a:rPr lang="es-ES" sz="1000"/>
              <a:t>Un oscilador es un dispositivo electrónico utilizado para generar una señal oscilante. La oscilación se basa en un evento periódico que se repite a una tasa constante. El dispositivo que controla este evento se llama resonador. El resonador necesita una fuente de energía para que pueda mantener la oscilación. En su conjunto, la fuente de energía y resonador forma un oscilador. </a:t>
            </a:r>
          </a:p>
          <a:p>
            <a:pPr>
              <a:lnSpc>
                <a:spcPct val="90000"/>
              </a:lnSpc>
            </a:pPr>
            <a:endParaRPr lang="es-ES" sz="1000"/>
          </a:p>
          <a:p>
            <a:pPr>
              <a:lnSpc>
                <a:spcPct val="90000"/>
              </a:lnSpc>
            </a:pPr>
            <a:r>
              <a:rPr lang="es-ES" sz="1000"/>
              <a:t>Aunque existen muchos tipos de osciladores simples (mecánicos y electrónicos) existen los osciladores primarios utilizados en las mediciones de tiempo y la frecuencia, estos son los osciladores atómicos </a:t>
            </a:r>
            <a:r>
              <a:rPr lang="es-ES_tradnl" sz="10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_tradnl"/>
              <a:t>Centro Nacional de Metrología, CENAM</a:t>
            </a:r>
            <a:endParaRPr lang="es-ES_tradnl">
              <a:latin typeface="Times New Roman" pitchFamily="18" charset="0"/>
            </a:endParaRPr>
          </a:p>
        </p:txBody>
      </p:sp>
      <p:sp>
        <p:nvSpPr>
          <p:cNvPr id="5" name="Rectangle 3"/>
          <p:cNvSpPr>
            <a:spLocks noGrp="1" noChangeArrowheads="1"/>
          </p:cNvSpPr>
          <p:nvPr>
            <p:ph type="dt" idx="1"/>
          </p:nvPr>
        </p:nvSpPr>
        <p:spPr>
          <a:ln/>
        </p:spPr>
        <p:txBody>
          <a:bodyPr/>
          <a:lstStyle/>
          <a:p>
            <a:r>
              <a:rPr lang="es-ES_tradnl"/>
              <a:t>División de Tiempo y Frecuencia</a:t>
            </a:r>
          </a:p>
        </p:txBody>
      </p:sp>
      <p:sp>
        <p:nvSpPr>
          <p:cNvPr id="6" name="Rectangle 7"/>
          <p:cNvSpPr>
            <a:spLocks noGrp="1" noChangeArrowheads="1"/>
          </p:cNvSpPr>
          <p:nvPr>
            <p:ph type="sldNum" sz="quarter" idx="5"/>
          </p:nvPr>
        </p:nvSpPr>
        <p:spPr>
          <a:ln/>
        </p:spPr>
        <p:txBody>
          <a:bodyPr/>
          <a:lstStyle/>
          <a:p>
            <a:fld id="{37E1245E-9A4E-450D-B6C8-917AA2C79E0A}" type="slidenum">
              <a:rPr lang="es-ES_tradnl"/>
              <a:pPr/>
              <a:t>6</a:t>
            </a:fld>
            <a:endParaRPr lang="es-ES_tradnl" sz="1200" b="0">
              <a:latin typeface="Times New Roman" pitchFamily="18" charset="0"/>
            </a:endParaRPr>
          </a:p>
        </p:txBody>
      </p:sp>
      <p:sp>
        <p:nvSpPr>
          <p:cNvPr id="631810" name="Rectangle 2"/>
          <p:cNvSpPr>
            <a:spLocks noGrp="1" noRot="1" noChangeAspect="1" noChangeArrowheads="1" noTextEdit="1"/>
          </p:cNvSpPr>
          <p:nvPr>
            <p:ph type="sldImg"/>
          </p:nvPr>
        </p:nvSpPr>
        <p:spPr>
          <a:xfrm>
            <a:off x="1135063" y="688975"/>
            <a:ext cx="4587875" cy="3441700"/>
          </a:xfrm>
          <a:ln/>
        </p:spPr>
      </p:sp>
      <p:sp>
        <p:nvSpPr>
          <p:cNvPr id="631813" name="Rectangle 5"/>
          <p:cNvSpPr>
            <a:spLocks noGrp="1" noChangeArrowheads="1"/>
          </p:cNvSpPr>
          <p:nvPr>
            <p:ph type="body" idx="1"/>
          </p:nvPr>
        </p:nvSpPr>
        <p:spPr>
          <a:noFill/>
          <a:ln/>
        </p:spPr>
        <p:txBody>
          <a:bodyPr/>
          <a:lstStyle/>
          <a:p>
            <a:r>
              <a:rPr lang="es-ES_tradnl"/>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r>
              <a:rPr lang="es-ES_tradnl"/>
              <a:t>Centro Nacional de Metrología, CENAM</a:t>
            </a:r>
            <a:endParaRPr lang="es-ES_tradnl">
              <a:latin typeface="Times New Roman" pitchFamily="18" charset="0"/>
            </a:endParaRPr>
          </a:p>
        </p:txBody>
      </p:sp>
      <p:sp>
        <p:nvSpPr>
          <p:cNvPr id="6" name="Rectangle 3"/>
          <p:cNvSpPr>
            <a:spLocks noGrp="1" noChangeArrowheads="1"/>
          </p:cNvSpPr>
          <p:nvPr>
            <p:ph type="dt" idx="1"/>
          </p:nvPr>
        </p:nvSpPr>
        <p:spPr>
          <a:ln/>
        </p:spPr>
        <p:txBody>
          <a:bodyPr/>
          <a:lstStyle/>
          <a:p>
            <a:r>
              <a:rPr lang="es-ES_tradnl"/>
              <a:t>División de Tiempo y Frecuencia</a:t>
            </a:r>
          </a:p>
        </p:txBody>
      </p:sp>
      <p:sp>
        <p:nvSpPr>
          <p:cNvPr id="7" name="Rectangle 7"/>
          <p:cNvSpPr>
            <a:spLocks noGrp="1" noChangeArrowheads="1"/>
          </p:cNvSpPr>
          <p:nvPr>
            <p:ph type="sldNum" sz="quarter" idx="5"/>
          </p:nvPr>
        </p:nvSpPr>
        <p:spPr>
          <a:ln/>
        </p:spPr>
        <p:txBody>
          <a:bodyPr/>
          <a:lstStyle/>
          <a:p>
            <a:fld id="{10C3218F-AC0D-4341-BB40-5F40458D17C7}" type="slidenum">
              <a:rPr lang="es-ES_tradnl"/>
              <a:pPr/>
              <a:t>7</a:t>
            </a:fld>
            <a:endParaRPr lang="es-ES_tradnl" sz="1200" b="0">
              <a:latin typeface="Times New Roman" pitchFamily="18" charset="0"/>
            </a:endParaRPr>
          </a:p>
        </p:txBody>
      </p:sp>
      <p:sp>
        <p:nvSpPr>
          <p:cNvPr id="714754" name="Rectangle 2"/>
          <p:cNvSpPr>
            <a:spLocks noGrp="1" noRot="1" noChangeAspect="1" noChangeArrowheads="1" noTextEdit="1"/>
          </p:cNvSpPr>
          <p:nvPr>
            <p:ph type="sldImg"/>
          </p:nvPr>
        </p:nvSpPr>
        <p:spPr>
          <a:xfrm>
            <a:off x="1135063" y="688975"/>
            <a:ext cx="4587875" cy="3441700"/>
          </a:xfrm>
          <a:ln/>
        </p:spPr>
      </p:sp>
      <p:sp>
        <p:nvSpPr>
          <p:cNvPr id="714755" name="Rectangle 3"/>
          <p:cNvSpPr>
            <a:spLocks noGrp="1" noChangeArrowheads="1"/>
          </p:cNvSpPr>
          <p:nvPr>
            <p:ph type="body" idx="1"/>
          </p:nvPr>
        </p:nvSpPr>
        <p:spPr>
          <a:noFill/>
          <a:ln/>
        </p:spPr>
        <p:txBody>
          <a:bodyPr/>
          <a:lstStyle/>
          <a:p>
            <a:pPr>
              <a:lnSpc>
                <a:spcPct val="90000"/>
              </a:lnSpc>
            </a:pPr>
            <a:r>
              <a:rPr lang="es-ES_tradnl" sz="1000"/>
              <a:t>Generalmente decimos que un mezclador es un dispositivo que acepta en sus entradas, dos señales analógicas, pseudo periódicas, cuya señal de salida está formada por las componentes de frecuencia de la suma y la diferencia de las señales de entrada.</a:t>
            </a:r>
          </a:p>
          <a:p>
            <a:pPr>
              <a:lnSpc>
                <a:spcPct val="90000"/>
              </a:lnSpc>
              <a:spcBef>
                <a:spcPts val="500"/>
              </a:spcBef>
              <a:spcAft>
                <a:spcPts val="500"/>
              </a:spcAft>
            </a:pPr>
            <a:endParaRPr lang="es-ES_tradnl" sz="1000"/>
          </a:p>
          <a:p>
            <a:pPr>
              <a:lnSpc>
                <a:spcPct val="90000"/>
              </a:lnSpc>
              <a:spcBef>
                <a:spcPts val="500"/>
              </a:spcBef>
              <a:spcAft>
                <a:spcPts val="500"/>
              </a:spcAft>
            </a:pPr>
            <a:endParaRPr lang="es-ES_tradnl" sz="1000"/>
          </a:p>
          <a:p>
            <a:pPr>
              <a:lnSpc>
                <a:spcPct val="90000"/>
              </a:lnSpc>
              <a:spcBef>
                <a:spcPts val="500"/>
              </a:spcBef>
              <a:spcAft>
                <a:spcPts val="500"/>
              </a:spcAft>
            </a:pPr>
            <a:endParaRPr lang="es-ES_tradnl" sz="1000"/>
          </a:p>
          <a:p>
            <a:pPr>
              <a:lnSpc>
                <a:spcPct val="90000"/>
              </a:lnSpc>
              <a:spcBef>
                <a:spcPts val="500"/>
              </a:spcBef>
              <a:spcAft>
                <a:spcPts val="500"/>
              </a:spcAft>
            </a:pPr>
            <a:endParaRPr lang="es-ES_tradnl" sz="1000"/>
          </a:p>
          <a:p>
            <a:pPr>
              <a:lnSpc>
                <a:spcPct val="90000"/>
              </a:lnSpc>
              <a:spcBef>
                <a:spcPts val="500"/>
              </a:spcBef>
              <a:spcAft>
                <a:spcPts val="500"/>
              </a:spcAft>
            </a:pPr>
            <a:endParaRPr lang="es-ES_tradnl" sz="1000"/>
          </a:p>
          <a:p>
            <a:pPr>
              <a:lnSpc>
                <a:spcPct val="90000"/>
              </a:lnSpc>
              <a:spcBef>
                <a:spcPts val="500"/>
              </a:spcBef>
              <a:spcAft>
                <a:spcPts val="500"/>
              </a:spcAft>
            </a:pPr>
            <a:endParaRPr lang="es-ES_tradnl" sz="1000"/>
          </a:p>
          <a:p>
            <a:pPr>
              <a:lnSpc>
                <a:spcPct val="90000"/>
              </a:lnSpc>
              <a:spcBef>
                <a:spcPts val="500"/>
              </a:spcBef>
              <a:spcAft>
                <a:spcPts val="500"/>
              </a:spcAft>
            </a:pPr>
            <a:r>
              <a:rPr lang="es-ES_tradnl" sz="100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pic>
        <p:nvPicPr>
          <p:cNvPr id="714757" name="Picture 5" descr="Image124"/>
          <p:cNvPicPr>
            <a:picLocks noChangeAspect="1" noChangeArrowheads="1"/>
          </p:cNvPicPr>
          <p:nvPr/>
        </p:nvPicPr>
        <p:blipFill>
          <a:blip r:embed="rId3"/>
          <a:srcRect/>
          <a:stretch>
            <a:fillRect/>
          </a:stretch>
        </p:blipFill>
        <p:spPr bwMode="auto">
          <a:xfrm>
            <a:off x="2060575" y="5022850"/>
            <a:ext cx="2533650" cy="1266825"/>
          </a:xfrm>
          <a:prstGeom prst="rect">
            <a:avLst/>
          </a:prstGeom>
          <a:noFill/>
        </p:spPr>
      </p:pic>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_tradnl"/>
              <a:t>Centro Nacional de Metrología, CENAM</a:t>
            </a:r>
            <a:endParaRPr lang="es-ES_tradnl">
              <a:latin typeface="Times New Roman" pitchFamily="18" charset="0"/>
            </a:endParaRPr>
          </a:p>
        </p:txBody>
      </p:sp>
      <p:sp>
        <p:nvSpPr>
          <p:cNvPr id="5" name="Rectangle 3"/>
          <p:cNvSpPr>
            <a:spLocks noGrp="1" noChangeArrowheads="1"/>
          </p:cNvSpPr>
          <p:nvPr>
            <p:ph type="dt" idx="1"/>
          </p:nvPr>
        </p:nvSpPr>
        <p:spPr>
          <a:ln/>
        </p:spPr>
        <p:txBody>
          <a:bodyPr/>
          <a:lstStyle/>
          <a:p>
            <a:r>
              <a:rPr lang="es-ES_tradnl"/>
              <a:t>División de Tiempo y Frecuencia</a:t>
            </a:r>
          </a:p>
        </p:txBody>
      </p:sp>
      <p:sp>
        <p:nvSpPr>
          <p:cNvPr id="6" name="Rectangle 7"/>
          <p:cNvSpPr>
            <a:spLocks noGrp="1" noChangeArrowheads="1"/>
          </p:cNvSpPr>
          <p:nvPr>
            <p:ph type="sldNum" sz="quarter" idx="5"/>
          </p:nvPr>
        </p:nvSpPr>
        <p:spPr>
          <a:ln/>
        </p:spPr>
        <p:txBody>
          <a:bodyPr/>
          <a:lstStyle/>
          <a:p>
            <a:fld id="{214E7B70-7146-4B63-9FD4-1D5964E6E8BE}" type="slidenum">
              <a:rPr lang="es-ES_tradnl"/>
              <a:pPr/>
              <a:t>8</a:t>
            </a:fld>
            <a:endParaRPr lang="es-ES_tradnl" sz="1200" b="0">
              <a:latin typeface="Times New Roman" pitchFamily="18" charset="0"/>
            </a:endParaRPr>
          </a:p>
        </p:txBody>
      </p:sp>
      <p:sp>
        <p:nvSpPr>
          <p:cNvPr id="658434" name="Rectangle 2"/>
          <p:cNvSpPr>
            <a:spLocks noGrp="1" noRot="1" noChangeAspect="1" noChangeArrowheads="1" noTextEdit="1"/>
          </p:cNvSpPr>
          <p:nvPr>
            <p:ph type="sldImg"/>
          </p:nvPr>
        </p:nvSpPr>
        <p:spPr>
          <a:ln/>
        </p:spPr>
      </p:sp>
      <p:sp>
        <p:nvSpPr>
          <p:cNvPr id="658435" name="Rectangle 3"/>
          <p:cNvSpPr>
            <a:spLocks noGrp="1" noChangeArrowheads="1"/>
          </p:cNvSpPr>
          <p:nvPr>
            <p:ph type="body" idx="1"/>
          </p:nvPr>
        </p:nvSpPr>
        <p:spPr/>
        <p:txBody>
          <a:bodyPr/>
          <a:lstStyle/>
          <a:p>
            <a:r>
              <a:rPr lang="es-ES_tradnl">
                <a:solidFill>
                  <a:schemeClr val="bg2"/>
                </a:solidFill>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s-ES_tradnl"/>
              <a:t>Centro Nacional de Metrología, CENAM</a:t>
            </a:r>
            <a:endParaRPr lang="es-ES_tradnl">
              <a:latin typeface="Times New Roman" pitchFamily="18" charset="0"/>
            </a:endParaRPr>
          </a:p>
        </p:txBody>
      </p:sp>
      <p:sp>
        <p:nvSpPr>
          <p:cNvPr id="5" name="Rectangle 3"/>
          <p:cNvSpPr>
            <a:spLocks noGrp="1" noChangeArrowheads="1"/>
          </p:cNvSpPr>
          <p:nvPr>
            <p:ph type="dt" idx="1"/>
          </p:nvPr>
        </p:nvSpPr>
        <p:spPr>
          <a:ln/>
        </p:spPr>
        <p:txBody>
          <a:bodyPr/>
          <a:lstStyle/>
          <a:p>
            <a:r>
              <a:rPr lang="es-ES_tradnl"/>
              <a:t>División de Tiempo y Frecuencia</a:t>
            </a:r>
          </a:p>
        </p:txBody>
      </p:sp>
      <p:sp>
        <p:nvSpPr>
          <p:cNvPr id="6" name="Rectangle 7"/>
          <p:cNvSpPr>
            <a:spLocks noGrp="1" noChangeArrowheads="1"/>
          </p:cNvSpPr>
          <p:nvPr>
            <p:ph type="sldNum" sz="quarter" idx="5"/>
          </p:nvPr>
        </p:nvSpPr>
        <p:spPr>
          <a:ln/>
        </p:spPr>
        <p:txBody>
          <a:bodyPr/>
          <a:lstStyle/>
          <a:p>
            <a:fld id="{5584C82E-E99A-4EDA-A356-3DA79C5CF2E6}" type="slidenum">
              <a:rPr lang="es-ES_tradnl"/>
              <a:pPr/>
              <a:t>9</a:t>
            </a:fld>
            <a:endParaRPr lang="es-ES_tradnl" sz="1200" b="0">
              <a:latin typeface="Times New Roman" pitchFamily="18" charset="0"/>
            </a:endParaRPr>
          </a:p>
        </p:txBody>
      </p:sp>
      <p:sp>
        <p:nvSpPr>
          <p:cNvPr id="670722" name="Rectangle 2"/>
          <p:cNvSpPr>
            <a:spLocks noGrp="1" noRot="1" noChangeAspect="1" noChangeArrowheads="1" noTextEdit="1"/>
          </p:cNvSpPr>
          <p:nvPr>
            <p:ph type="sldImg"/>
          </p:nvPr>
        </p:nvSpPr>
        <p:spPr>
          <a:ln/>
        </p:spPr>
      </p:sp>
      <p:sp>
        <p:nvSpPr>
          <p:cNvPr id="670723" name="Rectangle 3"/>
          <p:cNvSpPr>
            <a:spLocks noGrp="1" noChangeArrowheads="1"/>
          </p:cNvSpPr>
          <p:nvPr>
            <p:ph type="body" idx="1"/>
          </p:nvPr>
        </p:nvSpPr>
        <p:spPr/>
        <p:txBody>
          <a:bodyPr/>
          <a:lstStyle/>
          <a:p>
            <a:r>
              <a:rPr lang="es-ES" sz="1000"/>
              <a:t>El mezclador de transistor bipolar es extensamente usado en receptores de radio difusión. Ofrece alta de conversión (15 dB o más) y bajo ruido. </a:t>
            </a:r>
          </a:p>
          <a:p>
            <a:endParaRPr lang="es-ES" sz="1000"/>
          </a:p>
          <a:p>
            <a:r>
              <a:rPr lang="es-ES" sz="1000"/>
              <a:t>El mezclador JFET tiene un buen desempeño en su funcionamiento con  señal fuerte. El beneficio de conversión es de 3dB a 6 dB. </a:t>
            </a:r>
          </a:p>
          <a:p>
            <a:r>
              <a:rPr lang="es-ES" sz="1000"/>
              <a:t> </a:t>
            </a:r>
            <a:r>
              <a:rPr lang="es-ES_tradnl" sz="1000">
                <a:solidFill>
                  <a:schemeClr val="bg2"/>
                </a:solidFill>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4" name="13 Título"/>
          <p:cNvSpPr>
            <a:spLocks noGrp="1"/>
          </p:cNvSpPr>
          <p:nvPr>
            <p:ph type="ctrTitle"/>
          </p:nvPr>
        </p:nvSpPr>
        <p:spPr>
          <a:xfrm>
            <a:off x="1432560" y="359898"/>
            <a:ext cx="7406640" cy="1472184"/>
          </a:xfrm>
        </p:spPr>
        <p:txBody>
          <a:bodyPr anchor="b"/>
          <a:lstStyle>
            <a:lvl1pPr algn="l">
              <a:defRPr/>
            </a:lvl1pPr>
            <a:extLst/>
          </a:lstStyle>
          <a:p>
            <a:r>
              <a:rPr kumimoji="0" lang="es-ES" smtClean="0"/>
              <a:t>Haga clic para modificar el estilo de título del patrón</a:t>
            </a:r>
            <a:endParaRPr kumimoji="0" lang="en-US"/>
          </a:p>
        </p:txBody>
      </p:sp>
      <p:sp>
        <p:nvSpPr>
          <p:cNvPr id="22" name="21 Subtítulo"/>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10" name="9 Marcador de número de diapositiva"/>
          <p:cNvSpPr>
            <a:spLocks noGrp="1"/>
          </p:cNvSpPr>
          <p:nvPr>
            <p:ph type="sldNum" sz="quarter" idx="12"/>
          </p:nvPr>
        </p:nvSpPr>
        <p:spPr/>
        <p:txBody>
          <a:bodyPr/>
          <a:lstStyle>
            <a:extLst/>
          </a:lstStyle>
          <a:p>
            <a:fld id="{6294C92D-0306-4E69-9CD3-20855E849650}" type="slidenum">
              <a:rPr kumimoji="0" lang="en-US" smtClean="0"/>
              <a:t>‹#›</a:t>
            </a:fld>
            <a:endParaRPr kumimoji="0" lang="en-US" dirty="0"/>
          </a:p>
        </p:txBody>
      </p:sp>
      <p:sp>
        <p:nvSpPr>
          <p:cNvPr id="8" name="7 Elipse"/>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extLst>
      <p:ext uri="{BB962C8B-B14F-4D97-AF65-F5344CB8AC3E}">
        <p14:creationId xmlns:p14="http://schemas.microsoft.com/office/powerpoint/2010/main" val="527447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54AB02A5-4FE5-49D9-9E24-09F23B90C450}" type="datetimeFigureOut">
              <a:rPr lang="en-US" smtClean="0"/>
              <a:t>10/19/2012</a:t>
            </a:fld>
            <a:endParaRPr lang="en-US"/>
          </a:p>
        </p:txBody>
      </p:sp>
      <p:sp>
        <p:nvSpPr>
          <p:cNvPr id="5" name="4 Marcador de pie de página"/>
          <p:cNvSpPr>
            <a:spLocks noGrp="1"/>
          </p:cNvSpPr>
          <p:nvPr>
            <p:ph type="ftr" sz="quarter" idx="11"/>
          </p:nvPr>
        </p:nvSpPr>
        <p:spPr/>
        <p:txBody>
          <a:bodyPr/>
          <a:lstStyle>
            <a:extLst/>
          </a:lstStyle>
          <a:p>
            <a:endParaRPr kumimoji="0" lang="en-US"/>
          </a:p>
        </p:txBody>
      </p:sp>
      <p:sp>
        <p:nvSpPr>
          <p:cNvPr id="6" name="5 Marcador de número de diapositiva"/>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Tree>
    <p:extLst>
      <p:ext uri="{BB962C8B-B14F-4D97-AF65-F5344CB8AC3E}">
        <p14:creationId xmlns:p14="http://schemas.microsoft.com/office/powerpoint/2010/main" val="3186688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274639"/>
            <a:ext cx="1828800" cy="5851525"/>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1143000" y="274640"/>
            <a:ext cx="55626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54AB02A5-4FE5-49D9-9E24-09F23B90C450}" type="datetimeFigureOut">
              <a:rPr lang="en-US" smtClean="0"/>
              <a:t>10/19/2012</a:t>
            </a:fld>
            <a:endParaRPr lang="en-US"/>
          </a:p>
        </p:txBody>
      </p:sp>
      <p:sp>
        <p:nvSpPr>
          <p:cNvPr id="5" name="4 Marcador de pie de página"/>
          <p:cNvSpPr>
            <a:spLocks noGrp="1"/>
          </p:cNvSpPr>
          <p:nvPr>
            <p:ph type="ftr" sz="quarter" idx="11"/>
          </p:nvPr>
        </p:nvSpPr>
        <p:spPr/>
        <p:txBody>
          <a:bodyPr/>
          <a:lstStyle>
            <a:extLst/>
          </a:lstStyle>
          <a:p>
            <a:endParaRPr kumimoji="0" lang="en-US"/>
          </a:p>
        </p:txBody>
      </p:sp>
      <p:sp>
        <p:nvSpPr>
          <p:cNvPr id="6" name="5 Marcador de número de diapositiva"/>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Tree>
    <p:extLst>
      <p:ext uri="{BB962C8B-B14F-4D97-AF65-F5344CB8AC3E}">
        <p14:creationId xmlns:p14="http://schemas.microsoft.com/office/powerpoint/2010/main" val="2686914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796925"/>
            <a:ext cx="8507413" cy="48641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3" name="2 Marcador de fecha"/>
          <p:cNvSpPr>
            <a:spLocks noGrp="1"/>
          </p:cNvSpPr>
          <p:nvPr>
            <p:ph type="dt" sz="half" idx="10"/>
          </p:nvPr>
        </p:nvSpPr>
        <p:spPr>
          <a:xfrm>
            <a:off x="539750" y="6400800"/>
            <a:ext cx="1905000" cy="457200"/>
          </a:xfrm>
        </p:spPr>
        <p:txBody>
          <a:bodyPr/>
          <a:lstStyle>
            <a:lvl1pPr>
              <a:defRPr/>
            </a:lvl1pPr>
          </a:lstStyle>
          <a:p>
            <a:r>
              <a:rPr lang="es-MX"/>
              <a:t>Curso de metrología de tiempo y frecuencia / INTI / FEB-2008</a:t>
            </a:r>
            <a:endParaRPr lang="es-ES"/>
          </a:p>
        </p:txBody>
      </p:sp>
      <p:sp>
        <p:nvSpPr>
          <p:cNvPr id="4" name="3 Marcador de pie de página"/>
          <p:cNvSpPr>
            <a:spLocks noGrp="1"/>
          </p:cNvSpPr>
          <p:nvPr>
            <p:ph type="ftr" sz="quarter" idx="11"/>
          </p:nvPr>
        </p:nvSpPr>
        <p:spPr>
          <a:xfrm>
            <a:off x="5292725" y="6381750"/>
            <a:ext cx="2895600" cy="457200"/>
          </a:xfrm>
        </p:spPr>
        <p:txBody>
          <a:bodyPr/>
          <a:lstStyle>
            <a:lvl1pPr>
              <a:defRPr/>
            </a:lvl1pPr>
          </a:lstStyle>
          <a:p>
            <a:r>
              <a:rPr lang="es-ES"/>
              <a:t>Sistema Interamericano de Metrología, SIM</a:t>
            </a:r>
            <a:endParaRPr lang="es-ES" b="0">
              <a:effectLs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584200" y="796925"/>
            <a:ext cx="8380413" cy="471488"/>
          </a:xfrm>
        </p:spPr>
        <p:txBody>
          <a:bodyPr/>
          <a:lstStyle/>
          <a:p>
            <a:r>
              <a:rPr lang="es-ES" smtClean="0"/>
              <a:t>Haga clic para modificar el estilo de título del patrón</a:t>
            </a:r>
            <a:endParaRPr lang="es-MX"/>
          </a:p>
        </p:txBody>
      </p:sp>
      <p:sp>
        <p:nvSpPr>
          <p:cNvPr id="3" name="2 Marcador de texto"/>
          <p:cNvSpPr>
            <a:spLocks noGrp="1"/>
          </p:cNvSpPr>
          <p:nvPr>
            <p:ph type="body" sz="half" idx="1"/>
          </p:nvPr>
        </p:nvSpPr>
        <p:spPr>
          <a:xfrm>
            <a:off x="457200" y="1546225"/>
            <a:ext cx="41148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quarter" idx="2"/>
          </p:nvPr>
        </p:nvSpPr>
        <p:spPr>
          <a:xfrm>
            <a:off x="4724400" y="1546225"/>
            <a:ext cx="41148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contenido"/>
          <p:cNvSpPr>
            <a:spLocks noGrp="1"/>
          </p:cNvSpPr>
          <p:nvPr>
            <p:ph sz="quarter" idx="3"/>
          </p:nvPr>
        </p:nvSpPr>
        <p:spPr>
          <a:xfrm>
            <a:off x="4724400" y="3679825"/>
            <a:ext cx="41148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fecha"/>
          <p:cNvSpPr>
            <a:spLocks noGrp="1"/>
          </p:cNvSpPr>
          <p:nvPr>
            <p:ph type="dt" sz="half" idx="10"/>
          </p:nvPr>
        </p:nvSpPr>
        <p:spPr>
          <a:xfrm>
            <a:off x="539750" y="6400800"/>
            <a:ext cx="1905000" cy="457200"/>
          </a:xfrm>
        </p:spPr>
        <p:txBody>
          <a:bodyPr/>
          <a:lstStyle>
            <a:lvl1pPr>
              <a:defRPr/>
            </a:lvl1pPr>
          </a:lstStyle>
          <a:p>
            <a:r>
              <a:rPr lang="es-MX" dirty="0" smtClean="0"/>
              <a:t>Curso de metrología de tiempo y frecuencia / INDECOPI/ LIMA / PERU / MAR-2010</a:t>
            </a:r>
            <a:endParaRPr lang="es-ES" dirty="0"/>
          </a:p>
        </p:txBody>
      </p:sp>
      <p:sp>
        <p:nvSpPr>
          <p:cNvPr id="7" name="6 Marcador de pie de página"/>
          <p:cNvSpPr>
            <a:spLocks noGrp="1"/>
          </p:cNvSpPr>
          <p:nvPr>
            <p:ph type="ftr" sz="quarter" idx="11"/>
          </p:nvPr>
        </p:nvSpPr>
        <p:spPr>
          <a:xfrm>
            <a:off x="5292725" y="6381750"/>
            <a:ext cx="2895600" cy="457200"/>
          </a:xfrm>
        </p:spPr>
        <p:txBody>
          <a:bodyPr/>
          <a:lstStyle>
            <a:lvl1pPr>
              <a:defRPr/>
            </a:lvl1pPr>
          </a:lstStyle>
          <a:p>
            <a:r>
              <a:rPr lang="es-ES"/>
              <a:t>Sistema Interamericano de Metrología, SIM</a:t>
            </a:r>
            <a:endParaRPr lang="es-ES" b="0">
              <a:effectLs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número de diapositiva"/>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Tree>
    <p:extLst>
      <p:ext uri="{BB962C8B-B14F-4D97-AF65-F5344CB8AC3E}">
        <p14:creationId xmlns:p14="http://schemas.microsoft.com/office/powerpoint/2010/main" val="2892744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6 Rectángulo"/>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54AB02A5-4FE5-49D9-9E24-09F23B90C450}" type="datetimeFigureOut">
              <a:rPr lang="en-US" smtClean="0"/>
              <a:t>10/19/2012</a:t>
            </a:fld>
            <a:endParaRPr lang="en-US"/>
          </a:p>
        </p:txBody>
      </p:sp>
      <p:sp>
        <p:nvSpPr>
          <p:cNvPr id="5" name="4 Marcador de pie de página"/>
          <p:cNvSpPr>
            <a:spLocks noGrp="1"/>
          </p:cNvSpPr>
          <p:nvPr>
            <p:ph type="ftr" sz="quarter" idx="11"/>
          </p:nvPr>
        </p:nvSpPr>
        <p:spPr/>
        <p:txBody>
          <a:bodyPr/>
          <a:lstStyle>
            <a:extLst/>
          </a:lstStyle>
          <a:p>
            <a:endParaRPr kumimoji="0" lang="en-US"/>
          </a:p>
        </p:txBody>
      </p:sp>
      <p:sp>
        <p:nvSpPr>
          <p:cNvPr id="6" name="5 Marcador de número de diapositiva"/>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
        <p:nvSpPr>
          <p:cNvPr id="10" name="9 Rectángulo"/>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extLst>
      <p:ext uri="{BB962C8B-B14F-4D97-AF65-F5344CB8AC3E}">
        <p14:creationId xmlns:p14="http://schemas.microsoft.com/office/powerpoint/2010/main" val="2182166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54AB02A5-4FE5-49D9-9E24-09F23B90C450}" type="datetimeFigureOut">
              <a:rPr lang="en-US" smtClean="0"/>
              <a:t>10/19/2012</a:t>
            </a:fld>
            <a:endParaRPr lang="en-US"/>
          </a:p>
        </p:txBody>
      </p:sp>
      <p:sp>
        <p:nvSpPr>
          <p:cNvPr id="6" name="5 Marcador de pie de página"/>
          <p:cNvSpPr>
            <a:spLocks noGrp="1"/>
          </p:cNvSpPr>
          <p:nvPr>
            <p:ph type="ftr" sz="quarter" idx="11"/>
          </p:nvPr>
        </p:nvSpPr>
        <p:spPr/>
        <p:txBody>
          <a:bodyPr/>
          <a:lstStyle>
            <a:extLst/>
          </a:lstStyle>
          <a:p>
            <a:endParaRPr kumimoji="0" lang="en-US"/>
          </a:p>
        </p:txBody>
      </p:sp>
      <p:sp>
        <p:nvSpPr>
          <p:cNvPr id="7" name="6 Marcador de número de diapositiva"/>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Tree>
    <p:extLst>
      <p:ext uri="{BB962C8B-B14F-4D97-AF65-F5344CB8AC3E}">
        <p14:creationId xmlns:p14="http://schemas.microsoft.com/office/powerpoint/2010/main" val="3944751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54AB02A5-4FE5-49D9-9E24-09F23B90C450}" type="datetimeFigureOut">
              <a:rPr lang="en-US" smtClean="0"/>
              <a:t>10/19/2012</a:t>
            </a:fld>
            <a:endParaRPr lang="en-US"/>
          </a:p>
        </p:txBody>
      </p:sp>
      <p:sp>
        <p:nvSpPr>
          <p:cNvPr id="8" name="7 Marcador de pie de página"/>
          <p:cNvSpPr>
            <a:spLocks noGrp="1"/>
          </p:cNvSpPr>
          <p:nvPr>
            <p:ph type="ftr" sz="quarter" idx="11"/>
          </p:nvPr>
        </p:nvSpPr>
        <p:spPr/>
        <p:txBody>
          <a:bodyPr/>
          <a:lstStyle>
            <a:extLst/>
          </a:lstStyle>
          <a:p>
            <a:endParaRPr kumimoji="0" lang="en-US"/>
          </a:p>
        </p:txBody>
      </p:sp>
      <p:sp>
        <p:nvSpPr>
          <p:cNvPr id="9" name="8 Marcador de número de diapositiva"/>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Tree>
    <p:extLst>
      <p:ext uri="{BB962C8B-B14F-4D97-AF65-F5344CB8AC3E}">
        <p14:creationId xmlns:p14="http://schemas.microsoft.com/office/powerpoint/2010/main" val="979563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nchor="ct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54AB02A5-4FE5-49D9-9E24-09F23B90C450}" type="datetimeFigureOut">
              <a:rPr lang="en-US" smtClean="0"/>
              <a:t>10/19/2012</a:t>
            </a:fld>
            <a:endParaRPr lang="en-US"/>
          </a:p>
        </p:txBody>
      </p:sp>
      <p:sp>
        <p:nvSpPr>
          <p:cNvPr id="4" name="3 Marcador de pie de página"/>
          <p:cNvSpPr>
            <a:spLocks noGrp="1"/>
          </p:cNvSpPr>
          <p:nvPr>
            <p:ph type="ftr" sz="quarter" idx="11"/>
          </p:nvPr>
        </p:nvSpPr>
        <p:spPr/>
        <p:txBody>
          <a:bodyPr/>
          <a:lstStyle>
            <a:extLst/>
          </a:lstStyle>
          <a:p>
            <a:endParaRPr kumimoji="0" lang="en-US"/>
          </a:p>
        </p:txBody>
      </p:sp>
      <p:sp>
        <p:nvSpPr>
          <p:cNvPr id="5" name="4 Marcador de número de diapositiva"/>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Tree>
    <p:extLst>
      <p:ext uri="{BB962C8B-B14F-4D97-AF65-F5344CB8AC3E}">
        <p14:creationId xmlns:p14="http://schemas.microsoft.com/office/powerpoint/2010/main" val="3930222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4 Rectángulo"/>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fld id="{54AB02A5-4FE5-49D9-9E24-09F23B90C450}" type="datetimeFigureOut">
              <a:rPr lang="en-US" smtClean="0"/>
              <a:t>10/19/2012</a:t>
            </a:fld>
            <a:endParaRPr lang="en-US"/>
          </a:p>
        </p:txBody>
      </p:sp>
      <p:sp>
        <p:nvSpPr>
          <p:cNvPr id="3" name="2 Marcador de pie de página"/>
          <p:cNvSpPr>
            <a:spLocks noGrp="1"/>
          </p:cNvSpPr>
          <p:nvPr>
            <p:ph type="ftr" sz="quarter" idx="11"/>
          </p:nvPr>
        </p:nvSpPr>
        <p:spPr/>
        <p:txBody>
          <a:bodyPr/>
          <a:lstStyle>
            <a:extLst/>
          </a:lstStyle>
          <a:p>
            <a:endParaRPr kumimoji="0" lang="en-US"/>
          </a:p>
        </p:txBody>
      </p:sp>
      <p:sp>
        <p:nvSpPr>
          <p:cNvPr id="4" name="3 Marcador de número de diapositiva"/>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
        <p:nvSpPr>
          <p:cNvPr id="6" name="5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extLst>
      <p:ext uri="{BB962C8B-B14F-4D97-AF65-F5344CB8AC3E}">
        <p14:creationId xmlns:p14="http://schemas.microsoft.com/office/powerpoint/2010/main" val="691191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54AB02A5-4FE5-49D9-9E24-09F23B90C450}" type="datetimeFigureOut">
              <a:rPr lang="en-US" smtClean="0"/>
              <a:t>10/19/2012</a:t>
            </a:fld>
            <a:endParaRPr lang="en-US"/>
          </a:p>
        </p:txBody>
      </p:sp>
      <p:sp>
        <p:nvSpPr>
          <p:cNvPr id="6" name="5 Marcador de pie de página"/>
          <p:cNvSpPr>
            <a:spLocks noGrp="1"/>
          </p:cNvSpPr>
          <p:nvPr>
            <p:ph type="ftr" sz="quarter" idx="11"/>
          </p:nvPr>
        </p:nvSpPr>
        <p:spPr/>
        <p:txBody>
          <a:bodyPr/>
          <a:lstStyle>
            <a:extLst/>
          </a:lstStyle>
          <a:p>
            <a:endParaRPr kumimoji="0" lang="en-US"/>
          </a:p>
        </p:txBody>
      </p:sp>
      <p:sp>
        <p:nvSpPr>
          <p:cNvPr id="7" name="6 Marcador de número de diapositiva"/>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Tree>
    <p:extLst>
      <p:ext uri="{BB962C8B-B14F-4D97-AF65-F5344CB8AC3E}">
        <p14:creationId xmlns:p14="http://schemas.microsoft.com/office/powerpoint/2010/main" val="791629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extLst/>
          </a:lstStyle>
          <a:p>
            <a:fld id="{54AB02A5-4FE5-49D9-9E24-09F23B90C450}" type="datetimeFigureOut">
              <a:rPr lang="en-US" smtClean="0"/>
              <a:t>10/19/2012</a:t>
            </a:fld>
            <a:endParaRPr lang="en-US"/>
          </a:p>
        </p:txBody>
      </p:sp>
      <p:sp>
        <p:nvSpPr>
          <p:cNvPr id="6" name="5 Marcador de pie de página"/>
          <p:cNvSpPr>
            <a:spLocks noGrp="1"/>
          </p:cNvSpPr>
          <p:nvPr>
            <p:ph type="ftr" sz="quarter" idx="11"/>
          </p:nvPr>
        </p:nvSpPr>
        <p:spPr/>
        <p:txBody>
          <a:bodyPr/>
          <a:lstStyle>
            <a:extLst/>
          </a:lstStyle>
          <a:p>
            <a:endParaRPr kumimoji="0" lang="en-US"/>
          </a:p>
        </p:txBody>
      </p:sp>
      <p:sp>
        <p:nvSpPr>
          <p:cNvPr id="7" name="6 Marcador de número de diapositiva"/>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
        <p:nvSpPr>
          <p:cNvPr id="8" name="7 Rectángulo"/>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Marcador de posición de imagen"/>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s-ES" smtClean="0"/>
              <a:t>Haga clic en el icono para agregar una imagen</a:t>
            </a:r>
            <a:endParaRPr kumimoji="0" lang="en-US" dirty="0"/>
          </a:p>
        </p:txBody>
      </p:sp>
      <p:sp>
        <p:nvSpPr>
          <p:cNvPr id="9" name="8 Proceso"/>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Proceso"/>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Marcador de texto"/>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Tree>
    <p:extLst>
      <p:ext uri="{BB962C8B-B14F-4D97-AF65-F5344CB8AC3E}">
        <p14:creationId xmlns:p14="http://schemas.microsoft.com/office/powerpoint/2010/main" val="1879614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7" name="6 Circular"/>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Anillo"/>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Rectángulo"/>
          <p:cNvSpPr/>
          <p:nvPr userDrawn="1"/>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Marcador de título"/>
          <p:cNvSpPr>
            <a:spLocks noGrp="1"/>
          </p:cNvSpPr>
          <p:nvPr>
            <p:ph type="title"/>
          </p:nvPr>
        </p:nvSpPr>
        <p:spPr>
          <a:xfrm>
            <a:off x="1435608" y="274638"/>
            <a:ext cx="7498080" cy="1143000"/>
          </a:xfrm>
          <a:prstGeom prst="rect">
            <a:avLst/>
          </a:prstGeom>
        </p:spPr>
        <p:txBody>
          <a:bodyPr anchor="ctr">
            <a:normAutofit/>
          </a:bodyPr>
          <a:lstStyle>
            <a:extLst/>
          </a:lstStyle>
          <a:p>
            <a:r>
              <a:rPr kumimoji="0" lang="es-ES" dirty="0" smtClean="0"/>
              <a:t>Haga clic para modificar el estilo de título del patrón</a:t>
            </a:r>
            <a:endParaRPr kumimoji="0" lang="en-US" dirty="0"/>
          </a:p>
        </p:txBody>
      </p:sp>
      <p:sp>
        <p:nvSpPr>
          <p:cNvPr id="9" name="8 Marcador de texto"/>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s-ES" dirty="0" smtClean="0"/>
              <a:t>Haga clic para modificar el estilo de texto del patrón</a:t>
            </a:r>
          </a:p>
          <a:p>
            <a:pPr lvl="1" eaLnBrk="1" latinLnBrk="0" hangingPunct="1"/>
            <a:r>
              <a:rPr kumimoji="0" lang="es-ES" dirty="0" smtClean="0"/>
              <a:t>Segundo nivel</a:t>
            </a:r>
          </a:p>
          <a:p>
            <a:pPr lvl="2" eaLnBrk="1" latinLnBrk="0" hangingPunct="1"/>
            <a:r>
              <a:rPr kumimoji="0" lang="es-ES" dirty="0" smtClean="0"/>
              <a:t>Tercer nivel</a:t>
            </a:r>
          </a:p>
          <a:p>
            <a:pPr lvl="3" eaLnBrk="1" latinLnBrk="0" hangingPunct="1"/>
            <a:r>
              <a:rPr kumimoji="0" lang="es-ES" dirty="0" smtClean="0"/>
              <a:t>Cuarto nivel</a:t>
            </a:r>
          </a:p>
          <a:p>
            <a:pPr lvl="4" eaLnBrk="1" latinLnBrk="0" hangingPunct="1"/>
            <a:r>
              <a:rPr kumimoji="0" lang="es-ES" dirty="0" smtClean="0"/>
              <a:t>Quinto nivel</a:t>
            </a:r>
            <a:endParaRPr kumimoji="0" lang="en-US" dirty="0"/>
          </a:p>
        </p:txBody>
      </p:sp>
      <p:sp>
        <p:nvSpPr>
          <p:cNvPr id="24" name="23 Marcador de fecha"/>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lgn="r" eaLnBrk="1" latinLnBrk="0" hangingPunct="1"/>
            <a:fld id="{54AB02A5-4FE5-49D9-9E24-09F23B90C450}" type="datetimeFigureOut">
              <a:rPr lang="en-US" smtClean="0"/>
              <a:t>10/19/2012</a:t>
            </a:fld>
            <a:endParaRPr lang="en-US" sz="1200">
              <a:solidFill>
                <a:schemeClr val="bg2">
                  <a:shade val="50000"/>
                </a:schemeClr>
              </a:solidFill>
            </a:endParaRPr>
          </a:p>
        </p:txBody>
      </p:sp>
      <p:sp>
        <p:nvSpPr>
          <p:cNvPr id="10" name="9 Marcador de pie de página"/>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kumimoji="0" lang="en-US" sz="1200">
              <a:solidFill>
                <a:schemeClr val="bg2">
                  <a:shade val="50000"/>
                </a:schemeClr>
              </a:solidFill>
              <a:effectLst/>
            </a:endParaRPr>
          </a:p>
        </p:txBody>
      </p:sp>
      <p:sp>
        <p:nvSpPr>
          <p:cNvPr id="22" name="21 Marcador de número de diapositiva"/>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lgn="ctr" eaLnBrk="1" latinLnBrk="0" hangingPunct="1"/>
            <a:fld id="{6294C92D-0306-4E69-9CD3-20855E849650}" type="slidenum">
              <a:rPr kumimoji="0" lang="en-US" smtClean="0"/>
              <a:t>‹#›</a:t>
            </a:fld>
            <a:endParaRPr kumimoji="0" lang="en-US" sz="1200">
              <a:solidFill>
                <a:schemeClr val="bg2">
                  <a:shade val="50000"/>
                </a:schemeClr>
              </a:solidFill>
              <a:effectLst/>
            </a:endParaRPr>
          </a:p>
        </p:txBody>
      </p:sp>
      <p:pic>
        <p:nvPicPr>
          <p:cNvPr id="2" name="1 Imagen"/>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9593" y="-54"/>
            <a:ext cx="1042466" cy="6858054"/>
          </a:xfrm>
          <a:prstGeom prst="rect">
            <a:avLst/>
          </a:prstGeom>
        </p:spPr>
      </p:pic>
      <p:sp>
        <p:nvSpPr>
          <p:cNvPr id="15" name="14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8" name="17 Circular"/>
          <p:cNvSpPr/>
          <p:nvPr userDrawn="1"/>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18 Elipse"/>
          <p:cNvSpPr/>
          <p:nvPr userDrawn="1"/>
        </p:nvSpPr>
        <p:spPr>
          <a:xfrm>
            <a:off x="83982" y="21103"/>
            <a:ext cx="1247658" cy="1247658"/>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0" name="19 Anillo"/>
          <p:cNvSpPr/>
          <p:nvPr userDrawn="1"/>
        </p:nvSpPr>
        <p:spPr>
          <a:xfrm rot="2315675">
            <a:off x="111776" y="825850"/>
            <a:ext cx="723704" cy="728828"/>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3 Marcador de fecha"/>
          <p:cNvSpPr txBox="1">
            <a:spLocks/>
          </p:cNvSpPr>
          <p:nvPr userDrawn="1"/>
        </p:nvSpPr>
        <p:spPr>
          <a:xfrm rot="16200000">
            <a:off x="5572140" y="3286140"/>
            <a:ext cx="6858000" cy="285720"/>
          </a:xfrm>
          <a:prstGeom prst="rect">
            <a:avLst/>
          </a:prstGeom>
          <a:solidFill>
            <a:schemeClr val="accent4">
              <a:lumMod val="20000"/>
              <a:lumOff val="80000"/>
            </a:schemeClr>
          </a:solidFill>
          <a:ln>
            <a:noFill/>
          </a:ln>
        </p:spPr>
        <p:txBody>
          <a:bodyPr/>
          <a:lstStyle/>
          <a:p>
            <a:pPr algn="l"/>
            <a:r>
              <a:rPr lang="en-US" sz="1150" b="0" dirty="0" smtClean="0">
                <a:solidFill>
                  <a:srgbClr val="009900"/>
                </a:solidFill>
                <a:effectLst/>
                <a:latin typeface="Californian FB" pitchFamily="18" charset="0"/>
              </a:rPr>
              <a:t>SIM TFWF Workshop and Planning Meeting at CENAM, Querétaro, México (Oct 15th through Oct 17</a:t>
            </a:r>
            <a:r>
              <a:rPr lang="en-US" sz="1150" b="0" baseline="30000" dirty="0" smtClean="0">
                <a:solidFill>
                  <a:srgbClr val="009900"/>
                </a:solidFill>
                <a:effectLst/>
                <a:latin typeface="Californian FB" pitchFamily="18" charset="0"/>
              </a:rPr>
              <a:t>th</a:t>
            </a:r>
            <a:r>
              <a:rPr lang="en-US" sz="1150" b="0" dirty="0" smtClean="0">
                <a:solidFill>
                  <a:srgbClr val="009900"/>
                </a:solidFill>
                <a:effectLst/>
                <a:latin typeface="Californian FB" pitchFamily="18" charset="0"/>
              </a:rPr>
              <a:t>, 2012)</a:t>
            </a:r>
            <a:endParaRPr lang="en-US" sz="1150" b="0" dirty="0">
              <a:solidFill>
                <a:srgbClr val="009900"/>
              </a:solidFill>
              <a:effectLst/>
              <a:latin typeface="Californian FB" pitchFamily="18" charset="0"/>
            </a:endParaRPr>
          </a:p>
        </p:txBody>
      </p:sp>
      <p:sp>
        <p:nvSpPr>
          <p:cNvPr id="26" name="4 Marcador de pie de página"/>
          <p:cNvSpPr txBox="1">
            <a:spLocks/>
          </p:cNvSpPr>
          <p:nvPr userDrawn="1"/>
        </p:nvSpPr>
        <p:spPr>
          <a:xfrm>
            <a:off x="983768" y="6503150"/>
            <a:ext cx="3588232" cy="365125"/>
          </a:xfrm>
          <a:prstGeom prst="rect">
            <a:avLst/>
          </a:prstGeom>
        </p:spPr>
        <p:txBody>
          <a:bodyPr vert="horz" anchor="b"/>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400" b="0" i="0" u="none" strike="noStrike" kern="1200" cap="none" spc="0" normalizeH="0" baseline="0" noProof="0" dirty="0" smtClean="0">
                <a:ln>
                  <a:noFill/>
                </a:ln>
                <a:solidFill>
                  <a:srgbClr val="009900"/>
                </a:solidFill>
                <a:effectLst>
                  <a:outerShdw blurRad="38100" dist="38100" dir="2700000" algn="tl">
                    <a:srgbClr val="000000">
                      <a:alpha val="43137"/>
                    </a:srgbClr>
                  </a:outerShdw>
                </a:effectLst>
                <a:uLnTx/>
                <a:uFillTx/>
                <a:latin typeface="Times New Roman" pitchFamily="18" charset="0"/>
                <a:ea typeface="+mn-ea"/>
                <a:cs typeface="+mn-cs"/>
              </a:rPr>
              <a:t>  Sistema Interamericano de Metrología, SIM</a:t>
            </a:r>
            <a:endParaRPr kumimoji="0" lang="es-ES" sz="1400" b="0" i="0" u="none" strike="noStrike" kern="1200" cap="none" spc="0" normalizeH="0" baseline="0" noProof="0" dirty="0">
              <a:ln>
                <a:noFill/>
              </a:ln>
              <a:solidFill>
                <a:srgbClr val="009900"/>
              </a:solidFill>
              <a:effectLst>
                <a:outerShdw blurRad="38100" dist="38100" dir="2700000" algn="tl">
                  <a:srgbClr val="000000">
                    <a:alpha val="43137"/>
                  </a:srgbClr>
                </a:outerShdw>
              </a:effectLst>
              <a:uLnTx/>
              <a:uFillTx/>
              <a:latin typeface="Times New Roman" pitchFamily="18" charset="0"/>
              <a:ea typeface="+mn-ea"/>
              <a:cs typeface="+mn-cs"/>
            </a:endParaRPr>
          </a:p>
        </p:txBody>
      </p:sp>
      <p:pic>
        <p:nvPicPr>
          <p:cNvPr id="771074" name="Picture 2" descr="http://www.metrologia.com.ve/sitio/images/stories/Entrevistas/LOGO_SIM.png"/>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913" y="6084000"/>
            <a:ext cx="1006184" cy="76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15172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11.xml"/><Relationship Id="rId7" Type="http://schemas.openxmlformats.org/officeDocument/2006/relationships/image" Target="../media/image12.wmf"/><Relationship Id="rId12" Type="http://schemas.openxmlformats.org/officeDocument/2006/relationships/image" Target="../media/image15.wmf"/><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14.wmf"/><Relationship Id="rId5" Type="http://schemas.openxmlformats.org/officeDocument/2006/relationships/image" Target="../media/image11.w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13.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20.wmf"/><Relationship Id="rId3" Type="http://schemas.openxmlformats.org/officeDocument/2006/relationships/notesSlide" Target="../notesSlides/notesSlide12.xml"/><Relationship Id="rId7" Type="http://schemas.openxmlformats.org/officeDocument/2006/relationships/image" Target="../media/image17.wmf"/><Relationship Id="rId12" Type="http://schemas.openxmlformats.org/officeDocument/2006/relationships/oleObject" Target="../embeddings/oleObject10.bin"/><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oleObject" Target="../embeddings/oleObject7.bin"/><Relationship Id="rId11" Type="http://schemas.openxmlformats.org/officeDocument/2006/relationships/image" Target="../media/image19.wmf"/><Relationship Id="rId5" Type="http://schemas.openxmlformats.org/officeDocument/2006/relationships/image" Target="../media/image16.wmf"/><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18.w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notesSlide" Target="../notesSlides/notesSlide13.xml"/><Relationship Id="rId7" Type="http://schemas.openxmlformats.org/officeDocument/2006/relationships/image" Target="../media/image20.wmf"/><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oleObject" Target="../embeddings/oleObject12.bin"/><Relationship Id="rId11" Type="http://schemas.openxmlformats.org/officeDocument/2006/relationships/image" Target="../media/image23.wmf"/><Relationship Id="rId5" Type="http://schemas.openxmlformats.org/officeDocument/2006/relationships/image" Target="../media/image21.wmf"/><Relationship Id="rId10" Type="http://schemas.openxmlformats.org/officeDocument/2006/relationships/oleObject" Target="../embeddings/oleObject14.bin"/><Relationship Id="rId4" Type="http://schemas.openxmlformats.org/officeDocument/2006/relationships/oleObject" Target="../embeddings/oleObject11.bin"/><Relationship Id="rId9" Type="http://schemas.openxmlformats.org/officeDocument/2006/relationships/image" Target="../media/image22.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image" Target="../media/image14.wmf"/><Relationship Id="rId3" Type="http://schemas.openxmlformats.org/officeDocument/2006/relationships/notesSlide" Target="../notesSlides/notesSlide14.xml"/><Relationship Id="rId7" Type="http://schemas.openxmlformats.org/officeDocument/2006/relationships/image" Target="../media/image11.wmf"/><Relationship Id="rId12" Type="http://schemas.openxmlformats.org/officeDocument/2006/relationships/oleObject" Target="../embeddings/oleObject19.bin"/><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oleObject" Target="../embeddings/oleObject16.bin"/><Relationship Id="rId11" Type="http://schemas.openxmlformats.org/officeDocument/2006/relationships/image" Target="../media/image13.wmf"/><Relationship Id="rId5" Type="http://schemas.openxmlformats.org/officeDocument/2006/relationships/image" Target="../media/image24.wmf"/><Relationship Id="rId10" Type="http://schemas.openxmlformats.org/officeDocument/2006/relationships/oleObject" Target="../embeddings/oleObject18.bin"/><Relationship Id="rId4" Type="http://schemas.openxmlformats.org/officeDocument/2006/relationships/oleObject" Target="../embeddings/oleObject15.bin"/><Relationship Id="rId9" Type="http://schemas.openxmlformats.org/officeDocument/2006/relationships/image" Target="../media/image12.wmf"/><Relationship Id="rId14" Type="http://schemas.openxmlformats.org/officeDocument/2006/relationships/image" Target="../media/image15.w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vmlDrawing" Target="../drawings/vmlDrawing6.vml"/><Relationship Id="rId5" Type="http://schemas.openxmlformats.org/officeDocument/2006/relationships/image" Target="../media/image25.wmf"/><Relationship Id="rId4" Type="http://schemas.openxmlformats.org/officeDocument/2006/relationships/oleObject" Target="../embeddings/oleObject20.bin"/></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38.wmf"/><Relationship Id="rId2" Type="http://schemas.openxmlformats.org/officeDocument/2006/relationships/slideLayout" Target="../slideLayouts/slideLayout4.xml"/><Relationship Id="rId1" Type="http://schemas.openxmlformats.org/officeDocument/2006/relationships/vmlDrawing" Target="../drawings/vmlDrawing11.vml"/><Relationship Id="rId6" Type="http://schemas.openxmlformats.org/officeDocument/2006/relationships/oleObject" Target="../embeddings/oleObject26.bin"/><Relationship Id="rId5" Type="http://schemas.openxmlformats.org/officeDocument/2006/relationships/image" Target="../media/image37.wmf"/><Relationship Id="rId4" Type="http://schemas.openxmlformats.org/officeDocument/2006/relationships/oleObject" Target="../embeddings/oleObject25.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40.wmf"/><Relationship Id="rId2" Type="http://schemas.openxmlformats.org/officeDocument/2006/relationships/slideLayout" Target="../slideLayouts/slideLayout4.xml"/><Relationship Id="rId1" Type="http://schemas.openxmlformats.org/officeDocument/2006/relationships/vmlDrawing" Target="../drawings/vmlDrawing12.vml"/><Relationship Id="rId6" Type="http://schemas.openxmlformats.org/officeDocument/2006/relationships/oleObject" Target="../embeddings/oleObject28.bin"/><Relationship Id="rId5" Type="http://schemas.openxmlformats.org/officeDocument/2006/relationships/image" Target="../media/image39.wmf"/><Relationship Id="rId4" Type="http://schemas.openxmlformats.org/officeDocument/2006/relationships/oleObject" Target="../embeddings/oleObject27.bin"/></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930" name="Text Box 2"/>
          <p:cNvSpPr txBox="1">
            <a:spLocks noChangeArrowheads="1"/>
          </p:cNvSpPr>
          <p:nvPr/>
        </p:nvSpPr>
        <p:spPr bwMode="auto">
          <a:xfrm>
            <a:off x="1681162" y="2420938"/>
            <a:ext cx="6203206" cy="1066800"/>
          </a:xfrm>
          <a:prstGeom prst="rect">
            <a:avLst/>
          </a:prstGeom>
          <a:noFill/>
          <a:ln w="12700" cap="sq">
            <a:noFill/>
            <a:miter lim="800000"/>
            <a:headEnd type="none" w="sm" len="sm"/>
            <a:tailEnd type="none" w="sm" len="sm"/>
          </a:ln>
          <a:effectLst/>
        </p:spPr>
        <p:txBody>
          <a:bodyPr wrap="square">
            <a:spAutoFit/>
          </a:bodyPr>
          <a:lstStyle/>
          <a:p>
            <a:pPr marL="457200" indent="-457200" algn="ctr">
              <a:buClr>
                <a:srgbClr val="336600"/>
              </a:buClr>
              <a:buFont typeface="Wingdings" pitchFamily="2" charset="2"/>
              <a:buNone/>
            </a:pPr>
            <a:r>
              <a:rPr lang="es-ES" sz="3200" b="1" dirty="0">
                <a:solidFill>
                  <a:schemeClr val="accent5">
                    <a:lumMod val="50000"/>
                  </a:schemeClr>
                </a:solidFill>
                <a:effectLst>
                  <a:outerShdw blurRad="38100" dist="38100" dir="2700000" algn="tl">
                    <a:srgbClr val="000000">
                      <a:alpha val="43137"/>
                    </a:srgbClr>
                  </a:outerShdw>
                </a:effectLst>
                <a:latin typeface="Arial" charset="0"/>
              </a:rPr>
              <a:t>GENERACIÓN Y MEDICIÓN </a:t>
            </a:r>
          </a:p>
          <a:p>
            <a:pPr marL="457200" indent="-457200" algn="ctr">
              <a:buClr>
                <a:srgbClr val="336600"/>
              </a:buClr>
              <a:buFont typeface="Wingdings" pitchFamily="2" charset="2"/>
              <a:buNone/>
            </a:pPr>
            <a:r>
              <a:rPr lang="es-ES" sz="3200" b="1" dirty="0">
                <a:solidFill>
                  <a:schemeClr val="accent5">
                    <a:lumMod val="50000"/>
                  </a:schemeClr>
                </a:solidFill>
                <a:effectLst>
                  <a:outerShdw blurRad="38100" dist="38100" dir="2700000" algn="tl">
                    <a:srgbClr val="000000">
                      <a:alpha val="43137"/>
                    </a:srgbClr>
                  </a:outerShdw>
                </a:effectLst>
                <a:latin typeface="Arial" charset="0"/>
              </a:rPr>
              <a:t>DE FRECUENCIA</a:t>
            </a:r>
          </a:p>
        </p:txBody>
      </p:sp>
      <p:sp>
        <p:nvSpPr>
          <p:cNvPr id="764931" name="Text Box 3"/>
          <p:cNvSpPr txBox="1">
            <a:spLocks noChangeArrowheads="1"/>
          </p:cNvSpPr>
          <p:nvPr/>
        </p:nvSpPr>
        <p:spPr bwMode="auto">
          <a:xfrm>
            <a:off x="2771775" y="4294188"/>
            <a:ext cx="3395663" cy="396875"/>
          </a:xfrm>
          <a:prstGeom prst="rect">
            <a:avLst/>
          </a:prstGeom>
          <a:noFill/>
          <a:ln w="12700" cap="sq">
            <a:noFill/>
            <a:miter lim="800000"/>
            <a:headEnd type="none" w="sm" len="sm"/>
            <a:tailEnd type="none" w="sm" len="sm"/>
          </a:ln>
          <a:effectLst/>
        </p:spPr>
        <p:txBody>
          <a:bodyPr wrap="none">
            <a:spAutoFit/>
          </a:bodyPr>
          <a:lstStyle/>
          <a:p>
            <a:r>
              <a:rPr lang="es-ES_tradnl" sz="2000" dirty="0">
                <a:solidFill>
                  <a:schemeClr val="accent5">
                    <a:lumMod val="50000"/>
                  </a:schemeClr>
                </a:solidFill>
              </a:rPr>
              <a:t>Ing. </a:t>
            </a:r>
            <a:r>
              <a:rPr lang="es-ES_tradnl" sz="2000" dirty="0">
                <a:solidFill>
                  <a:schemeClr val="accent5">
                    <a:lumMod val="50000"/>
                  </a:schemeClr>
                </a:solidFill>
                <a:effectLst>
                  <a:outerShdw blurRad="38100" dist="38100" dir="2700000" algn="tl">
                    <a:srgbClr val="000000">
                      <a:alpha val="43137"/>
                    </a:srgbClr>
                  </a:outerShdw>
                </a:effectLst>
              </a:rPr>
              <a:t>Francisco</a:t>
            </a:r>
            <a:r>
              <a:rPr lang="es-ES_tradnl" sz="2000" dirty="0">
                <a:solidFill>
                  <a:schemeClr val="accent5">
                    <a:lumMod val="50000"/>
                  </a:schemeClr>
                </a:solidFill>
              </a:rPr>
              <a:t> J. Jiménez Tapia</a:t>
            </a:r>
            <a:endParaRPr lang="es-ES" sz="2000" dirty="0">
              <a:solidFill>
                <a:schemeClr val="accent5">
                  <a:lumMod val="50000"/>
                </a:schemeClr>
              </a:solidFill>
            </a:endParaRPr>
          </a:p>
        </p:txBody>
      </p:sp>
      <p:sp>
        <p:nvSpPr>
          <p:cNvPr id="764932" name="Text Box 4"/>
          <p:cNvSpPr txBox="1">
            <a:spLocks noChangeArrowheads="1"/>
          </p:cNvSpPr>
          <p:nvPr/>
        </p:nvSpPr>
        <p:spPr bwMode="auto">
          <a:xfrm>
            <a:off x="2411413" y="4941888"/>
            <a:ext cx="4392612" cy="336550"/>
          </a:xfrm>
          <a:prstGeom prst="rect">
            <a:avLst/>
          </a:prstGeom>
          <a:noFill/>
          <a:ln w="12700" cap="sq">
            <a:noFill/>
            <a:miter lim="800000"/>
            <a:headEnd type="none" w="sm" len="sm"/>
            <a:tailEnd type="none" w="sm" len="sm"/>
          </a:ln>
          <a:effectLst/>
        </p:spPr>
        <p:txBody>
          <a:bodyPr>
            <a:spAutoFit/>
          </a:bodyPr>
          <a:lstStyle/>
          <a:p>
            <a:pPr algn="ctr"/>
            <a:r>
              <a:rPr lang="es-ES_tradnl" sz="1600" dirty="0">
                <a:solidFill>
                  <a:srgbClr val="0000FF"/>
                </a:solidFill>
                <a:effectLst>
                  <a:outerShdw blurRad="38100" dist="38100" dir="2700000" algn="tl">
                    <a:srgbClr val="000000">
                      <a:alpha val="43137"/>
                    </a:srgbClr>
                  </a:outerShdw>
                </a:effectLst>
              </a:rPr>
              <a:t>fjimenez@cenam.mx</a:t>
            </a:r>
            <a:endParaRPr lang="es-ES" sz="1600" dirty="0">
              <a:solidFill>
                <a:srgbClr val="0000FF"/>
              </a:solidFill>
              <a:effectLst>
                <a:outerShdw blurRad="38100" dist="38100" dir="2700000" algn="tl">
                  <a:srgbClr val="000000">
                    <a:alpha val="43137"/>
                  </a:srgbClr>
                </a:outerShdw>
              </a:effectLst>
            </a:endParaRPr>
          </a:p>
        </p:txBody>
      </p:sp>
      <p:sp>
        <p:nvSpPr>
          <p:cNvPr id="764933" name="Text Box 5"/>
          <p:cNvSpPr txBox="1">
            <a:spLocks noChangeArrowheads="1"/>
          </p:cNvSpPr>
          <p:nvPr/>
        </p:nvSpPr>
        <p:spPr bwMode="auto">
          <a:xfrm>
            <a:off x="2268538" y="4581525"/>
            <a:ext cx="4635500" cy="396875"/>
          </a:xfrm>
          <a:prstGeom prst="rect">
            <a:avLst/>
          </a:prstGeom>
          <a:noFill/>
          <a:ln w="12700" cap="sq">
            <a:noFill/>
            <a:miter lim="800000"/>
            <a:headEnd type="none" w="sm" len="sm"/>
            <a:tailEnd type="none" w="sm" len="sm"/>
          </a:ln>
          <a:effectLst/>
        </p:spPr>
        <p:txBody>
          <a:bodyPr wrap="none">
            <a:spAutoFit/>
          </a:bodyPr>
          <a:lstStyle/>
          <a:p>
            <a:r>
              <a:rPr lang="es-ES_tradnl" sz="2000" b="1" dirty="0">
                <a:solidFill>
                  <a:schemeClr val="accent5">
                    <a:lumMod val="50000"/>
                  </a:schemeClr>
                </a:solidFill>
                <a:effectLst>
                  <a:outerShdw blurRad="38100" dist="38100" dir="2700000" algn="tl">
                    <a:srgbClr val="000000">
                      <a:alpha val="43137"/>
                    </a:srgbClr>
                  </a:outerShdw>
                </a:effectLst>
              </a:rPr>
              <a:t>Centro Nacional de Metrología, CENAM</a:t>
            </a:r>
            <a:endParaRPr lang="es-ES" sz="2000" b="1" dirty="0">
              <a:solidFill>
                <a:schemeClr val="accent5">
                  <a:lumMod val="50000"/>
                </a:schemeClr>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925" name="Text Box 5"/>
          <p:cNvSpPr txBox="1">
            <a:spLocks noChangeArrowheads="1"/>
          </p:cNvSpPr>
          <p:nvPr/>
        </p:nvSpPr>
        <p:spPr bwMode="auto">
          <a:xfrm>
            <a:off x="1260203" y="4868863"/>
            <a:ext cx="2608262" cy="822325"/>
          </a:xfrm>
          <a:prstGeom prst="rect">
            <a:avLst/>
          </a:prstGeom>
          <a:noFill/>
          <a:ln w="12700" cap="sq">
            <a:noFill/>
            <a:miter lim="800000"/>
            <a:headEnd type="none" w="sm" len="sm"/>
            <a:tailEnd type="none" w="sm" len="sm"/>
          </a:ln>
          <a:effectLst/>
        </p:spPr>
        <p:txBody>
          <a:bodyPr wrap="none">
            <a:spAutoFit/>
          </a:bodyPr>
          <a:lstStyle/>
          <a:p>
            <a:pPr algn="ctr"/>
            <a:r>
              <a:rPr lang="es-ES"/>
              <a:t>MEZCLADOR </a:t>
            </a:r>
          </a:p>
          <a:p>
            <a:pPr algn="ctr"/>
            <a:r>
              <a:rPr lang="es-ES"/>
              <a:t>A MOSFET DUAL</a:t>
            </a:r>
          </a:p>
        </p:txBody>
      </p:sp>
      <p:sp>
        <p:nvSpPr>
          <p:cNvPr id="721927" name="Text Box 7"/>
          <p:cNvSpPr txBox="1">
            <a:spLocks noChangeArrowheads="1"/>
          </p:cNvSpPr>
          <p:nvPr/>
        </p:nvSpPr>
        <p:spPr bwMode="auto">
          <a:xfrm>
            <a:off x="4716463" y="4797425"/>
            <a:ext cx="4427537" cy="822325"/>
          </a:xfrm>
          <a:prstGeom prst="rect">
            <a:avLst/>
          </a:prstGeom>
          <a:noFill/>
          <a:ln w="12700" cap="sq">
            <a:noFill/>
            <a:miter lim="800000"/>
            <a:headEnd type="none" w="sm" len="sm"/>
            <a:tailEnd type="none" w="sm" len="sm"/>
          </a:ln>
          <a:effectLst/>
        </p:spPr>
        <p:txBody>
          <a:bodyPr wrap="none">
            <a:spAutoFit/>
          </a:bodyPr>
          <a:lstStyle/>
          <a:p>
            <a:pPr algn="ctr"/>
            <a:r>
              <a:rPr lang="es-ES"/>
              <a:t>MEZCLADOR </a:t>
            </a:r>
          </a:p>
          <a:p>
            <a:pPr algn="ctr"/>
            <a:r>
              <a:rPr lang="es-ES"/>
              <a:t>DOBLEMENTE BALANCEADO</a:t>
            </a:r>
          </a:p>
        </p:txBody>
      </p:sp>
      <p:pic>
        <p:nvPicPr>
          <p:cNvPr id="721929" name="Picture 9" descr="mosmixer"/>
          <p:cNvPicPr>
            <a:picLocks noChangeAspect="1" noChangeArrowheads="1"/>
          </p:cNvPicPr>
          <p:nvPr/>
        </p:nvPicPr>
        <p:blipFill>
          <a:blip r:embed="rId3"/>
          <a:srcRect/>
          <a:stretch>
            <a:fillRect/>
          </a:stretch>
        </p:blipFill>
        <p:spPr bwMode="auto">
          <a:xfrm>
            <a:off x="1331640" y="1989138"/>
            <a:ext cx="2466975" cy="2562225"/>
          </a:xfrm>
          <a:prstGeom prst="rect">
            <a:avLst/>
          </a:prstGeom>
          <a:noFill/>
        </p:spPr>
      </p:pic>
      <p:pic>
        <p:nvPicPr>
          <p:cNvPr id="721931" name="Picture 11"/>
          <p:cNvPicPr>
            <a:picLocks noChangeAspect="1" noChangeArrowheads="1"/>
          </p:cNvPicPr>
          <p:nvPr/>
        </p:nvPicPr>
        <p:blipFill>
          <a:blip r:embed="rId4"/>
          <a:srcRect/>
          <a:stretch>
            <a:fillRect/>
          </a:stretch>
        </p:blipFill>
        <p:spPr bwMode="auto">
          <a:xfrm>
            <a:off x="4427538" y="2276475"/>
            <a:ext cx="3848100" cy="2028825"/>
          </a:xfrm>
          <a:prstGeom prst="rect">
            <a:avLst/>
          </a:prstGeom>
          <a:noFill/>
          <a:ln w="12700" cap="sq">
            <a:noFill/>
            <a:miter lim="800000"/>
            <a:headEnd type="none" w="sm" len="sm"/>
            <a:tailEnd type="none" w="sm" len="sm"/>
          </a:ln>
          <a:effectLst/>
        </p:spPr>
      </p:pic>
      <p:sp>
        <p:nvSpPr>
          <p:cNvPr id="721932" name="Rectangle 12"/>
          <p:cNvSpPr>
            <a:spLocks noChangeArrowheads="1"/>
          </p:cNvSpPr>
          <p:nvPr/>
        </p:nvSpPr>
        <p:spPr bwMode="auto">
          <a:xfrm>
            <a:off x="1043608" y="836613"/>
            <a:ext cx="7921005" cy="431800"/>
          </a:xfrm>
          <a:prstGeom prst="rect">
            <a:avLst/>
          </a:prstGeom>
          <a:noFill/>
          <a:ln w="9525">
            <a:noFill/>
            <a:miter lim="800000"/>
            <a:headEnd/>
            <a:tailEnd/>
          </a:ln>
          <a:effectLst/>
        </p:spPr>
        <p:txBody>
          <a:bodyPr lIns="92075" tIns="46038" rIns="92075" bIns="46038" anchor="b"/>
          <a:lstStyle/>
          <a:p>
            <a:r>
              <a:rPr lang="es-ES_tradnl" sz="2000" dirty="0">
                <a:solidFill>
                  <a:srgbClr val="CC0000"/>
                </a:solidFill>
                <a:effectLst>
                  <a:outerShdw blurRad="38100" dist="38100" dir="2700000" algn="tl">
                    <a:srgbClr val="C0C0C0"/>
                  </a:outerShdw>
                </a:effectLst>
                <a:latin typeface="Arial" charset="0"/>
              </a:rPr>
              <a:t>Algunos tipos de mezcladores</a:t>
            </a:r>
          </a:p>
        </p:txBody>
      </p:sp>
      <p:sp>
        <p:nvSpPr>
          <p:cNvPr id="721934" name="Rectangle 14"/>
          <p:cNvSpPr>
            <a:spLocks noChangeArrowheads="1"/>
          </p:cNvSpPr>
          <p:nvPr/>
        </p:nvSpPr>
        <p:spPr bwMode="auto">
          <a:xfrm>
            <a:off x="1224683" y="5983764"/>
            <a:ext cx="1193800" cy="366712"/>
          </a:xfrm>
          <a:prstGeom prst="rect">
            <a:avLst/>
          </a:prstGeom>
          <a:noFill/>
          <a:ln w="12700" cap="sq">
            <a:noFill/>
            <a:miter lim="800000"/>
            <a:headEnd type="none" w="sm" len="sm"/>
            <a:tailEnd type="none" w="sm" len="sm"/>
          </a:ln>
          <a:effectLst/>
        </p:spPr>
        <p:txBody>
          <a:bodyPr wrap="none">
            <a:spAutoFit/>
          </a:bodyPr>
          <a:lstStyle/>
          <a:p>
            <a:r>
              <a:rPr lang="es-ES" sz="1800" dirty="0"/>
              <a:t>Fuente: [5]</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3976" name="Object 8"/>
          <p:cNvGraphicFramePr>
            <a:graphicFrameLocks noGrp="1" noChangeAspect="1"/>
          </p:cNvGraphicFramePr>
          <p:nvPr>
            <p:ph type="body" idx="4294967295"/>
            <p:extLst>
              <p:ext uri="{D42A27DB-BD31-4B8C-83A1-F6EECF244321}">
                <p14:modId xmlns:p14="http://schemas.microsoft.com/office/powerpoint/2010/main" val="1008109603"/>
              </p:ext>
            </p:extLst>
          </p:nvPr>
        </p:nvGraphicFramePr>
        <p:xfrm>
          <a:off x="395536" y="1988840"/>
          <a:ext cx="1912938" cy="293687"/>
        </p:xfrm>
        <a:graphic>
          <a:graphicData uri="http://schemas.openxmlformats.org/presentationml/2006/ole">
            <mc:AlternateContent xmlns:mc="http://schemas.openxmlformats.org/markup-compatibility/2006">
              <mc:Choice xmlns:v="urn:schemas-microsoft-com:vml" Requires="v">
                <p:oleObj spid="_x0000_s724008" name="Ecuación" r:id="rId4" imgW="1409400" imgH="215640" progId="Equation.3">
                  <p:embed/>
                </p:oleObj>
              </mc:Choice>
              <mc:Fallback>
                <p:oleObj name="Ecuación" r:id="rId4" imgW="1409400" imgH="215640" progId="Equation.3">
                  <p:embed/>
                  <p:pic>
                    <p:nvPicPr>
                      <p:cNvPr id="0" name="Picture 8"/>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1988840"/>
                        <a:ext cx="1912938" cy="29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3975" name="Rectangle 7"/>
          <p:cNvSpPr>
            <a:spLocks noChangeArrowheads="1"/>
          </p:cNvSpPr>
          <p:nvPr/>
        </p:nvSpPr>
        <p:spPr bwMode="auto">
          <a:xfrm>
            <a:off x="1043608" y="836613"/>
            <a:ext cx="7921005" cy="431800"/>
          </a:xfrm>
          <a:prstGeom prst="rect">
            <a:avLst/>
          </a:prstGeom>
          <a:noFill/>
          <a:ln w="9525">
            <a:noFill/>
            <a:miter lim="800000"/>
            <a:headEnd/>
            <a:tailEnd/>
          </a:ln>
          <a:effectLst/>
        </p:spPr>
        <p:txBody>
          <a:bodyPr lIns="92075" tIns="46038" rIns="92075" bIns="46038" anchor="b"/>
          <a:lstStyle/>
          <a:p>
            <a:r>
              <a:rPr lang="es-ES_tradnl" sz="2000" dirty="0">
                <a:solidFill>
                  <a:srgbClr val="CC0000"/>
                </a:solidFill>
                <a:effectLst>
                  <a:outerShdw blurRad="38100" dist="38100" dir="2700000" algn="tl">
                    <a:srgbClr val="C0C0C0"/>
                  </a:outerShdw>
                </a:effectLst>
                <a:latin typeface="Arial" charset="0"/>
              </a:rPr>
              <a:t>¿Cómo funcionan?</a:t>
            </a:r>
          </a:p>
        </p:txBody>
      </p:sp>
      <p:graphicFrame>
        <p:nvGraphicFramePr>
          <p:cNvPr id="723977" name="Object 9"/>
          <p:cNvGraphicFramePr>
            <a:graphicFrameLocks noChangeAspect="1"/>
          </p:cNvGraphicFramePr>
          <p:nvPr>
            <p:extLst>
              <p:ext uri="{D42A27DB-BD31-4B8C-83A1-F6EECF244321}">
                <p14:modId xmlns:p14="http://schemas.microsoft.com/office/powerpoint/2010/main" val="1465534041"/>
              </p:ext>
            </p:extLst>
          </p:nvPr>
        </p:nvGraphicFramePr>
        <p:xfrm>
          <a:off x="323528" y="4924425"/>
          <a:ext cx="2198688" cy="331787"/>
        </p:xfrm>
        <a:graphic>
          <a:graphicData uri="http://schemas.openxmlformats.org/presentationml/2006/ole">
            <mc:AlternateContent xmlns:mc="http://schemas.openxmlformats.org/markup-compatibility/2006">
              <mc:Choice xmlns:v="urn:schemas-microsoft-com:vml" Requires="v">
                <p:oleObj spid="_x0000_s724009" name="Ecuación" r:id="rId6" imgW="1498320" imgH="228600" progId="Equation.3">
                  <p:embed/>
                </p:oleObj>
              </mc:Choice>
              <mc:Fallback>
                <p:oleObj name="Ecuación" r:id="rId6" imgW="1498320" imgH="228600" progId="Equation.3">
                  <p:embed/>
                  <p:pic>
                    <p:nvPicPr>
                      <p:cNvPr id="0"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528" y="4924425"/>
                        <a:ext cx="2198688" cy="33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23978" name="Object 10"/>
          <p:cNvGraphicFramePr>
            <a:graphicFrameLocks noChangeAspect="1"/>
          </p:cNvGraphicFramePr>
          <p:nvPr/>
        </p:nvGraphicFramePr>
        <p:xfrm>
          <a:off x="3478213" y="3479800"/>
          <a:ext cx="655637" cy="434975"/>
        </p:xfrm>
        <a:graphic>
          <a:graphicData uri="http://schemas.openxmlformats.org/presentationml/2006/ole">
            <mc:AlternateContent xmlns:mc="http://schemas.openxmlformats.org/markup-compatibility/2006">
              <mc:Choice xmlns:v="urn:schemas-microsoft-com:vml" Requires="v">
                <p:oleObj spid="_x0000_s724010" name="Ecuación" r:id="rId8" imgW="304560" imgH="203040" progId="Equation.3">
                  <p:embed/>
                </p:oleObj>
              </mc:Choice>
              <mc:Fallback>
                <p:oleObj name="Ecuación" r:id="rId8" imgW="304560" imgH="203040" progId="Equation.3">
                  <p:embed/>
                  <p:pic>
                    <p:nvPicPr>
                      <p:cNvPr id="0"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78213" y="3479800"/>
                        <a:ext cx="655637"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23979" name="Object 11"/>
          <p:cNvGraphicFramePr>
            <a:graphicFrameLocks noChangeAspect="1"/>
          </p:cNvGraphicFramePr>
          <p:nvPr/>
        </p:nvGraphicFramePr>
        <p:xfrm>
          <a:off x="3586163" y="1803400"/>
          <a:ext cx="5346700" cy="982663"/>
        </p:xfrm>
        <a:graphic>
          <a:graphicData uri="http://schemas.openxmlformats.org/presentationml/2006/ole">
            <mc:AlternateContent xmlns:mc="http://schemas.openxmlformats.org/markup-compatibility/2006">
              <mc:Choice xmlns:v="urn:schemas-microsoft-com:vml" Requires="v">
                <p:oleObj spid="_x0000_s724011" name="Ecuación" r:id="rId10" imgW="2476440" imgH="457200" progId="Equation.3">
                  <p:embed/>
                </p:oleObj>
              </mc:Choice>
              <mc:Fallback>
                <p:oleObj name="Ecuación" r:id="rId10" imgW="2476440" imgH="457200" progId="Equation.3">
                  <p:embed/>
                  <p:pic>
                    <p:nvPicPr>
                      <p:cNvPr id="0"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86163" y="1803400"/>
                        <a:ext cx="5346700" cy="982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23980" name="Picture 12"/>
          <p:cNvPicPr>
            <a:picLocks noChangeAspect="1" noChangeArrowheads="1"/>
          </p:cNvPicPr>
          <p:nvPr/>
        </p:nvPicPr>
        <p:blipFill>
          <a:blip r:embed="rId12"/>
          <a:srcRect/>
          <a:stretch>
            <a:fillRect/>
          </a:stretch>
        </p:blipFill>
        <p:spPr bwMode="auto">
          <a:xfrm>
            <a:off x="1116013" y="2565400"/>
            <a:ext cx="2135187" cy="2359025"/>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6027" name="Object 11"/>
          <p:cNvGraphicFramePr>
            <a:graphicFrameLocks noGrp="1" noChangeAspect="1"/>
          </p:cNvGraphicFramePr>
          <p:nvPr>
            <p:ph sz="quarter" idx="2"/>
          </p:nvPr>
        </p:nvGraphicFramePr>
        <p:xfrm>
          <a:off x="252413" y="2205038"/>
          <a:ext cx="6261100" cy="936625"/>
        </p:xfrm>
        <a:graphic>
          <a:graphicData uri="http://schemas.openxmlformats.org/presentationml/2006/ole">
            <mc:AlternateContent xmlns:mc="http://schemas.openxmlformats.org/markup-compatibility/2006">
              <mc:Choice xmlns:v="urn:schemas-microsoft-com:vml" Requires="v">
                <p:oleObj spid="_x0000_s726062" name="Ecuación" r:id="rId4" imgW="3225600" imgH="482400" progId="Equation.3">
                  <p:embed/>
                </p:oleObj>
              </mc:Choice>
              <mc:Fallback>
                <p:oleObj name="Ecuación" r:id="rId4" imgW="3225600" imgH="482400" progId="Equation.3">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413" y="2205038"/>
                        <a:ext cx="6261100" cy="936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26028" name="Object 12"/>
          <p:cNvGraphicFramePr>
            <a:graphicFrameLocks noGrp="1" noChangeAspect="1"/>
          </p:cNvGraphicFramePr>
          <p:nvPr>
            <p:ph sz="quarter" idx="3"/>
          </p:nvPr>
        </p:nvGraphicFramePr>
        <p:xfrm>
          <a:off x="182563" y="3429000"/>
          <a:ext cx="8813800" cy="965200"/>
        </p:xfrm>
        <a:graphic>
          <a:graphicData uri="http://schemas.openxmlformats.org/presentationml/2006/ole">
            <mc:AlternateContent xmlns:mc="http://schemas.openxmlformats.org/markup-compatibility/2006">
              <mc:Choice xmlns:v="urn:schemas-microsoft-com:vml" Requires="v">
                <p:oleObj spid="_x0000_s726063" name="Ecuación" r:id="rId6" imgW="4406760" imgH="482400" progId="Equation.3">
                  <p:embed/>
                </p:oleObj>
              </mc:Choice>
              <mc:Fallback>
                <p:oleObj name="Ecuación" r:id="rId6" imgW="4406760" imgH="482400" progId="Equation.3">
                  <p:embed/>
                  <p:pic>
                    <p:nvPicPr>
                      <p:cNvPr id="0"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563" y="3429000"/>
                        <a:ext cx="8813800"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6019" name="Rectangle 3"/>
          <p:cNvSpPr>
            <a:spLocks noChangeArrowheads="1"/>
          </p:cNvSpPr>
          <p:nvPr/>
        </p:nvSpPr>
        <p:spPr bwMode="auto">
          <a:xfrm>
            <a:off x="1043608" y="836613"/>
            <a:ext cx="7921005" cy="431800"/>
          </a:xfrm>
          <a:prstGeom prst="rect">
            <a:avLst/>
          </a:prstGeom>
          <a:noFill/>
          <a:ln w="9525">
            <a:noFill/>
            <a:miter lim="800000"/>
            <a:headEnd/>
            <a:tailEnd/>
          </a:ln>
          <a:effectLst/>
        </p:spPr>
        <p:txBody>
          <a:bodyPr lIns="92075" tIns="46038" rIns="92075" bIns="46038" anchor="b"/>
          <a:lstStyle/>
          <a:p>
            <a:r>
              <a:rPr lang="es-ES_tradnl" sz="2000" dirty="0">
                <a:solidFill>
                  <a:srgbClr val="CC0000"/>
                </a:solidFill>
                <a:effectLst>
                  <a:outerShdw blurRad="38100" dist="38100" dir="2700000" algn="tl">
                    <a:srgbClr val="C0C0C0"/>
                  </a:outerShdw>
                </a:effectLst>
                <a:latin typeface="Arial" charset="0"/>
              </a:rPr>
              <a:t>¿Cómo funcionan?</a:t>
            </a:r>
          </a:p>
        </p:txBody>
      </p:sp>
      <p:graphicFrame>
        <p:nvGraphicFramePr>
          <p:cNvPr id="726029" name="Object 13"/>
          <p:cNvGraphicFramePr>
            <a:graphicFrameLocks noChangeAspect="1"/>
          </p:cNvGraphicFramePr>
          <p:nvPr/>
        </p:nvGraphicFramePr>
        <p:xfrm>
          <a:off x="7164388" y="1484313"/>
          <a:ext cx="1685925" cy="669925"/>
        </p:xfrm>
        <a:graphic>
          <a:graphicData uri="http://schemas.openxmlformats.org/presentationml/2006/ole">
            <mc:AlternateContent xmlns:mc="http://schemas.openxmlformats.org/markup-compatibility/2006">
              <mc:Choice xmlns:v="urn:schemas-microsoft-com:vml" Requires="v">
                <p:oleObj spid="_x0000_s726064" name="Ecuación" r:id="rId8" imgW="1054080" imgH="419040" progId="Equation.3">
                  <p:embed/>
                </p:oleObj>
              </mc:Choice>
              <mc:Fallback>
                <p:oleObj name="Ecuación" r:id="rId8" imgW="1054080" imgH="419040" progId="Equation.3">
                  <p:embed/>
                  <p:pic>
                    <p:nvPicPr>
                      <p:cNvPr id="0"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64388" y="1484313"/>
                        <a:ext cx="1685925" cy="6699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26030" name="Object 14"/>
          <p:cNvGraphicFramePr>
            <a:graphicFrameLocks noChangeAspect="1"/>
          </p:cNvGraphicFramePr>
          <p:nvPr/>
        </p:nvGraphicFramePr>
        <p:xfrm>
          <a:off x="611188" y="1484313"/>
          <a:ext cx="5364162" cy="363537"/>
        </p:xfrm>
        <a:graphic>
          <a:graphicData uri="http://schemas.openxmlformats.org/presentationml/2006/ole">
            <mc:AlternateContent xmlns:mc="http://schemas.openxmlformats.org/markup-compatibility/2006">
              <mc:Choice xmlns:v="urn:schemas-microsoft-com:vml" Requires="v">
                <p:oleObj spid="_x0000_s726065" name="Ecuación" r:id="rId10" imgW="3352680" imgH="228600" progId="Equation.3">
                  <p:embed/>
                </p:oleObj>
              </mc:Choice>
              <mc:Fallback>
                <p:oleObj name="Ecuación" r:id="rId10" imgW="3352680" imgH="228600" progId="Equation.3">
                  <p:embed/>
                  <p:pic>
                    <p:nvPicPr>
                      <p:cNvPr id="0" name="Picture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1188" y="1484313"/>
                        <a:ext cx="5364162"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26031" name="Object 15"/>
          <p:cNvGraphicFramePr>
            <a:graphicFrameLocks noChangeAspect="1"/>
          </p:cNvGraphicFramePr>
          <p:nvPr/>
        </p:nvGraphicFramePr>
        <p:xfrm>
          <a:off x="179388" y="4797425"/>
          <a:ext cx="8832850" cy="965200"/>
        </p:xfrm>
        <a:graphic>
          <a:graphicData uri="http://schemas.openxmlformats.org/presentationml/2006/ole">
            <mc:AlternateContent xmlns:mc="http://schemas.openxmlformats.org/markup-compatibility/2006">
              <mc:Choice xmlns:v="urn:schemas-microsoft-com:vml" Requires="v">
                <p:oleObj spid="_x0000_s726066" name="Ecuación" r:id="rId12" imgW="4406760" imgH="482400" progId="Equation.3">
                  <p:embed/>
                </p:oleObj>
              </mc:Choice>
              <mc:Fallback>
                <p:oleObj name="Ecuación" r:id="rId12" imgW="4406760" imgH="482400" progId="Equation.3">
                  <p:embed/>
                  <p:pic>
                    <p:nvPicPr>
                      <p:cNvPr id="0" name="Picture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9388" y="4797425"/>
                        <a:ext cx="8832850"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6034" name="Oval 18"/>
          <p:cNvSpPr>
            <a:spLocks noChangeArrowheads="1"/>
          </p:cNvSpPr>
          <p:nvPr/>
        </p:nvSpPr>
        <p:spPr bwMode="auto">
          <a:xfrm>
            <a:off x="1187450" y="3357563"/>
            <a:ext cx="1728788" cy="504825"/>
          </a:xfrm>
          <a:prstGeom prst="ellipse">
            <a:avLst/>
          </a:prstGeom>
          <a:noFill/>
          <a:ln w="9525" algn="ctr">
            <a:solidFill>
              <a:srgbClr val="FF0000"/>
            </a:solidFill>
            <a:round/>
            <a:headEnd/>
            <a:tailEnd/>
          </a:ln>
          <a:effectLst/>
        </p:spPr>
        <p:txBody>
          <a:bodyPr wrap="none" anchor="ctr"/>
          <a:lstStyle/>
          <a:p>
            <a:endParaRPr lang="es-MX"/>
          </a:p>
        </p:txBody>
      </p:sp>
      <p:sp>
        <p:nvSpPr>
          <p:cNvPr id="726035" name="Oval 19"/>
          <p:cNvSpPr>
            <a:spLocks noChangeArrowheads="1"/>
          </p:cNvSpPr>
          <p:nvPr/>
        </p:nvSpPr>
        <p:spPr bwMode="auto">
          <a:xfrm>
            <a:off x="6948488" y="3357563"/>
            <a:ext cx="1871662" cy="504825"/>
          </a:xfrm>
          <a:prstGeom prst="ellipse">
            <a:avLst/>
          </a:prstGeom>
          <a:noFill/>
          <a:ln w="9525" algn="ctr">
            <a:solidFill>
              <a:srgbClr val="FF0000"/>
            </a:solidFill>
            <a:round/>
            <a:headEnd/>
            <a:tailEnd/>
          </a:ln>
          <a:effectLst/>
        </p:spPr>
        <p:txBody>
          <a:bodyPr wrap="none" anchor="ctr"/>
          <a:lstStyle/>
          <a:p>
            <a:endParaRPr lang="es-MX"/>
          </a:p>
        </p:txBody>
      </p:sp>
      <p:sp>
        <p:nvSpPr>
          <p:cNvPr id="726036" name="Line 20"/>
          <p:cNvSpPr>
            <a:spLocks noChangeShapeType="1"/>
          </p:cNvSpPr>
          <p:nvPr/>
        </p:nvSpPr>
        <p:spPr bwMode="auto">
          <a:xfrm>
            <a:off x="2051050" y="3860800"/>
            <a:ext cx="0" cy="863600"/>
          </a:xfrm>
          <a:prstGeom prst="line">
            <a:avLst/>
          </a:prstGeom>
          <a:noFill/>
          <a:ln w="9525">
            <a:solidFill>
              <a:srgbClr val="FF0000"/>
            </a:solidFill>
            <a:round/>
            <a:headEnd/>
            <a:tailEnd type="triangle" w="med" len="med"/>
          </a:ln>
          <a:effectLst/>
        </p:spPr>
        <p:txBody>
          <a:bodyPr/>
          <a:lstStyle/>
          <a:p>
            <a:endParaRPr lang="es-MX"/>
          </a:p>
        </p:txBody>
      </p:sp>
      <p:sp>
        <p:nvSpPr>
          <p:cNvPr id="726037" name="Line 21"/>
          <p:cNvSpPr>
            <a:spLocks noChangeShapeType="1"/>
          </p:cNvSpPr>
          <p:nvPr/>
        </p:nvSpPr>
        <p:spPr bwMode="auto">
          <a:xfrm flipH="1">
            <a:off x="4643438" y="3860800"/>
            <a:ext cx="3097212" cy="936625"/>
          </a:xfrm>
          <a:prstGeom prst="line">
            <a:avLst/>
          </a:prstGeom>
          <a:noFill/>
          <a:ln w="9525">
            <a:solidFill>
              <a:srgbClr val="FF0000"/>
            </a:solidFill>
            <a:round/>
            <a:headEnd/>
            <a:tailEnd type="triangle" w="med" len="med"/>
          </a:ln>
          <a:effectLst/>
        </p:spPr>
        <p:txBody>
          <a:bodyPr/>
          <a:lstStyle/>
          <a:p>
            <a:endParaRPr lang="es-MX"/>
          </a:p>
        </p:txBody>
      </p:sp>
      <p:sp>
        <p:nvSpPr>
          <p:cNvPr id="726038" name="Oval 22"/>
          <p:cNvSpPr>
            <a:spLocks noChangeArrowheads="1"/>
          </p:cNvSpPr>
          <p:nvPr/>
        </p:nvSpPr>
        <p:spPr bwMode="auto">
          <a:xfrm>
            <a:off x="3059113" y="3357563"/>
            <a:ext cx="3744912" cy="576262"/>
          </a:xfrm>
          <a:prstGeom prst="ellipse">
            <a:avLst/>
          </a:prstGeom>
          <a:noFill/>
          <a:ln w="9525" algn="ctr">
            <a:solidFill>
              <a:srgbClr val="FF0000"/>
            </a:solidFill>
            <a:round/>
            <a:headEnd/>
            <a:tailEnd/>
          </a:ln>
          <a:effectLst/>
        </p:spPr>
        <p:txBody>
          <a:bodyPr wrap="none" anchor="ctr"/>
          <a:lstStyle/>
          <a:p>
            <a:endParaRPr lang="es-MX"/>
          </a:p>
        </p:txBody>
      </p:sp>
      <p:sp>
        <p:nvSpPr>
          <p:cNvPr id="726039" name="Line 23"/>
          <p:cNvSpPr>
            <a:spLocks noChangeShapeType="1"/>
          </p:cNvSpPr>
          <p:nvPr/>
        </p:nvSpPr>
        <p:spPr bwMode="auto">
          <a:xfrm>
            <a:off x="5651500" y="3933825"/>
            <a:ext cx="0" cy="719138"/>
          </a:xfrm>
          <a:prstGeom prst="line">
            <a:avLst/>
          </a:prstGeom>
          <a:noFill/>
          <a:ln w="9525">
            <a:solidFill>
              <a:srgbClr val="FF0000"/>
            </a:solidFill>
            <a:round/>
            <a:headEnd/>
            <a:tailEnd type="triangle" w="med" len="med"/>
          </a:ln>
          <a:effectLst/>
        </p:spPr>
        <p:txBody>
          <a:bodyPr/>
          <a:lstStyle/>
          <a:p>
            <a:endParaRPr lang="es-MX"/>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026" name="Rectangle 2"/>
          <p:cNvSpPr>
            <a:spLocks noChangeArrowheads="1"/>
          </p:cNvSpPr>
          <p:nvPr/>
        </p:nvSpPr>
        <p:spPr bwMode="auto">
          <a:xfrm>
            <a:off x="1043608" y="836613"/>
            <a:ext cx="7921005" cy="431800"/>
          </a:xfrm>
          <a:prstGeom prst="rect">
            <a:avLst/>
          </a:prstGeom>
          <a:noFill/>
          <a:ln w="9525">
            <a:noFill/>
            <a:miter lim="800000"/>
            <a:headEnd/>
            <a:tailEnd/>
          </a:ln>
          <a:effectLst/>
        </p:spPr>
        <p:txBody>
          <a:bodyPr lIns="92075" tIns="46038" rIns="92075" bIns="46038" anchor="b"/>
          <a:lstStyle/>
          <a:p>
            <a:r>
              <a:rPr lang="es-ES_tradnl" sz="2000" dirty="0">
                <a:solidFill>
                  <a:srgbClr val="CC0000"/>
                </a:solidFill>
                <a:effectLst>
                  <a:outerShdw blurRad="38100" dist="38100" dir="2700000" algn="tl">
                    <a:srgbClr val="C0C0C0"/>
                  </a:outerShdw>
                </a:effectLst>
                <a:latin typeface="Arial" charset="0"/>
              </a:rPr>
              <a:t>¿Cómo funcionan?</a:t>
            </a:r>
          </a:p>
        </p:txBody>
      </p:sp>
      <p:graphicFrame>
        <p:nvGraphicFramePr>
          <p:cNvPr id="769027" name="Object 3"/>
          <p:cNvGraphicFramePr>
            <a:graphicFrameLocks noChangeAspect="1"/>
          </p:cNvGraphicFramePr>
          <p:nvPr/>
        </p:nvGraphicFramePr>
        <p:xfrm>
          <a:off x="3492500" y="4149725"/>
          <a:ext cx="1706563" cy="669925"/>
        </p:xfrm>
        <a:graphic>
          <a:graphicData uri="http://schemas.openxmlformats.org/presentationml/2006/ole">
            <mc:AlternateContent xmlns:mc="http://schemas.openxmlformats.org/markup-compatibility/2006">
              <mc:Choice xmlns:v="urn:schemas-microsoft-com:vml" Requires="v">
                <p:oleObj spid="_x0000_s769059" name="Ecuación" r:id="rId4" imgW="1066680" imgH="419040" progId="Equation.3">
                  <p:embed/>
                </p:oleObj>
              </mc:Choice>
              <mc:Fallback>
                <p:oleObj name="Ecuación" r:id="rId4" imgW="1066680" imgH="41904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2500" y="4149725"/>
                        <a:ext cx="1706563" cy="6699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69032" name="Object 8"/>
          <p:cNvGraphicFramePr>
            <a:graphicFrameLocks noChangeAspect="1"/>
          </p:cNvGraphicFramePr>
          <p:nvPr/>
        </p:nvGraphicFramePr>
        <p:xfrm>
          <a:off x="179388" y="1844675"/>
          <a:ext cx="8832850" cy="965200"/>
        </p:xfrm>
        <a:graphic>
          <a:graphicData uri="http://schemas.openxmlformats.org/presentationml/2006/ole">
            <mc:AlternateContent xmlns:mc="http://schemas.openxmlformats.org/markup-compatibility/2006">
              <mc:Choice xmlns:v="urn:schemas-microsoft-com:vml" Requires="v">
                <p:oleObj spid="_x0000_s769060" name="Ecuación" r:id="rId6" imgW="4406760" imgH="482400" progId="Equation.3">
                  <p:embed/>
                </p:oleObj>
              </mc:Choice>
              <mc:Fallback>
                <p:oleObj name="Ecuación" r:id="rId6" imgW="4406760" imgH="482400" progId="Equation.3">
                  <p:embed/>
                  <p:pic>
                    <p:nvPicPr>
                      <p:cNvPr id="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388" y="1844675"/>
                        <a:ext cx="8832850"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69033" name="Object 9"/>
          <p:cNvGraphicFramePr>
            <a:graphicFrameLocks noChangeAspect="1"/>
          </p:cNvGraphicFramePr>
          <p:nvPr/>
        </p:nvGraphicFramePr>
        <p:xfrm>
          <a:off x="177800" y="3068638"/>
          <a:ext cx="8824913" cy="949325"/>
        </p:xfrm>
        <a:graphic>
          <a:graphicData uri="http://schemas.openxmlformats.org/presentationml/2006/ole">
            <mc:AlternateContent xmlns:mc="http://schemas.openxmlformats.org/markup-compatibility/2006">
              <mc:Choice xmlns:v="urn:schemas-microsoft-com:vml" Requires="v">
                <p:oleObj spid="_x0000_s769061" name="Ecuación" r:id="rId8" imgW="4483080" imgH="482400" progId="Equation.3">
                  <p:embed/>
                </p:oleObj>
              </mc:Choice>
              <mc:Fallback>
                <p:oleObj name="Ecuación" r:id="rId8" imgW="4483080" imgH="482400" progId="Equation.3">
                  <p:embed/>
                  <p:pic>
                    <p:nvPicPr>
                      <p:cNvPr id="0"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7800" y="3068638"/>
                        <a:ext cx="8824913" cy="949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69034" name="Object 10"/>
          <p:cNvGraphicFramePr>
            <a:graphicFrameLocks noChangeAspect="1"/>
          </p:cNvGraphicFramePr>
          <p:nvPr/>
        </p:nvGraphicFramePr>
        <p:xfrm>
          <a:off x="1619250" y="5300663"/>
          <a:ext cx="6011863" cy="628650"/>
        </p:xfrm>
        <a:graphic>
          <a:graphicData uri="http://schemas.openxmlformats.org/presentationml/2006/ole">
            <mc:AlternateContent xmlns:mc="http://schemas.openxmlformats.org/markup-compatibility/2006">
              <mc:Choice xmlns:v="urn:schemas-microsoft-com:vml" Requires="v">
                <p:oleObj spid="_x0000_s769062" name="Ecuación" r:id="rId10" imgW="3759120" imgH="393480" progId="Equation.3">
                  <p:embed/>
                </p:oleObj>
              </mc:Choice>
              <mc:Fallback>
                <p:oleObj name="Ecuación" r:id="rId10" imgW="3759120" imgH="393480" progId="Equation.3">
                  <p:embed/>
                  <p:pic>
                    <p:nvPicPr>
                      <p:cNvPr id="0"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19250" y="5300663"/>
                        <a:ext cx="6011863" cy="628650"/>
                      </a:xfrm>
                      <a:prstGeom prst="rect">
                        <a:avLst/>
                      </a:prstGeom>
                      <a:solidFill>
                        <a:srgbClr val="FFFFCC"/>
                      </a:solidFill>
                      <a:ln w="9525">
                        <a:solidFill>
                          <a:srgbClr val="FFCC00"/>
                        </a:solidFill>
                        <a:miter lim="800000"/>
                        <a:headEnd/>
                        <a:tailEnd/>
                      </a:ln>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3981" name="Object 13"/>
          <p:cNvGraphicFramePr>
            <a:graphicFrameLocks noGrp="1" noChangeAspect="1"/>
          </p:cNvGraphicFramePr>
          <p:nvPr>
            <p:ph/>
            <p:extLst>
              <p:ext uri="{D42A27DB-BD31-4B8C-83A1-F6EECF244321}">
                <p14:modId xmlns:p14="http://schemas.microsoft.com/office/powerpoint/2010/main" val="625993876"/>
              </p:ext>
            </p:extLst>
          </p:nvPr>
        </p:nvGraphicFramePr>
        <p:xfrm>
          <a:off x="3923928" y="3492884"/>
          <a:ext cx="4812922" cy="504056"/>
        </p:xfrm>
        <a:graphic>
          <a:graphicData uri="http://schemas.openxmlformats.org/presentationml/2006/ole">
            <mc:AlternateContent xmlns:mc="http://schemas.openxmlformats.org/markup-compatibility/2006">
              <mc:Choice xmlns:v="urn:schemas-microsoft-com:vml" Requires="v">
                <p:oleObj spid="_x0000_s770070" name="Ecuación" r:id="rId4" imgW="3759120" imgH="393480" progId="Equation.3">
                  <p:embed/>
                </p:oleObj>
              </mc:Choice>
              <mc:Fallback>
                <p:oleObj name="Ecuación" r:id="rId4" imgW="3759120" imgH="393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3928" y="3492884"/>
                        <a:ext cx="4812922" cy="504056"/>
                      </a:xfrm>
                      <a:prstGeom prst="rect">
                        <a:avLst/>
                      </a:prstGeom>
                      <a:solidFill>
                        <a:srgbClr val="FFFFCC"/>
                      </a:solidFill>
                      <a:ln w="9525">
                        <a:solidFill>
                          <a:srgbClr val="FFCC00"/>
                        </a:solidFill>
                        <a:miter lim="800000"/>
                        <a:headEnd/>
                        <a:tailEnd/>
                      </a:ln>
                    </p:spPr>
                  </p:pic>
                </p:oleObj>
              </mc:Fallback>
            </mc:AlternateContent>
          </a:graphicData>
        </a:graphic>
      </p:graphicFrame>
      <p:graphicFrame>
        <p:nvGraphicFramePr>
          <p:cNvPr id="723976" name="Object 8"/>
          <p:cNvGraphicFramePr>
            <a:graphicFrameLocks noGrp="1" noChangeAspect="1"/>
          </p:cNvGraphicFramePr>
          <p:nvPr>
            <p:ph type="body" idx="4294967295"/>
            <p:extLst>
              <p:ext uri="{D42A27DB-BD31-4B8C-83A1-F6EECF244321}">
                <p14:modId xmlns:p14="http://schemas.microsoft.com/office/powerpoint/2010/main" val="694614749"/>
              </p:ext>
            </p:extLst>
          </p:nvPr>
        </p:nvGraphicFramePr>
        <p:xfrm>
          <a:off x="395536" y="1988840"/>
          <a:ext cx="1912938" cy="293687"/>
        </p:xfrm>
        <a:graphic>
          <a:graphicData uri="http://schemas.openxmlformats.org/presentationml/2006/ole">
            <mc:AlternateContent xmlns:mc="http://schemas.openxmlformats.org/markup-compatibility/2006">
              <mc:Choice xmlns:v="urn:schemas-microsoft-com:vml" Requires="v">
                <p:oleObj spid="_x0000_s770071" name="Ecuación" r:id="rId6" imgW="1409400" imgH="215640" progId="Equation.3">
                  <p:embed/>
                </p:oleObj>
              </mc:Choice>
              <mc:Fallback>
                <p:oleObj name="Ecuación" r:id="rId6" imgW="1409400" imgH="215640" progId="Equation.3">
                  <p:embed/>
                  <p:pic>
                    <p:nvPicPr>
                      <p:cNvPr id="0" name=""/>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536" y="1988840"/>
                        <a:ext cx="1912938" cy="29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3975" name="Rectangle 7"/>
          <p:cNvSpPr>
            <a:spLocks noChangeArrowheads="1"/>
          </p:cNvSpPr>
          <p:nvPr/>
        </p:nvSpPr>
        <p:spPr bwMode="auto">
          <a:xfrm>
            <a:off x="1043608" y="836613"/>
            <a:ext cx="7921005" cy="431800"/>
          </a:xfrm>
          <a:prstGeom prst="rect">
            <a:avLst/>
          </a:prstGeom>
          <a:noFill/>
          <a:ln w="9525">
            <a:noFill/>
            <a:miter lim="800000"/>
            <a:headEnd/>
            <a:tailEnd/>
          </a:ln>
          <a:effectLst/>
        </p:spPr>
        <p:txBody>
          <a:bodyPr lIns="92075" tIns="46038" rIns="92075" bIns="46038" anchor="b"/>
          <a:lstStyle/>
          <a:p>
            <a:r>
              <a:rPr lang="es-ES_tradnl" sz="2000" dirty="0">
                <a:solidFill>
                  <a:srgbClr val="CC0000"/>
                </a:solidFill>
                <a:effectLst>
                  <a:outerShdw blurRad="38100" dist="38100" dir="2700000" algn="tl">
                    <a:srgbClr val="C0C0C0"/>
                  </a:outerShdw>
                </a:effectLst>
                <a:latin typeface="Arial" charset="0"/>
              </a:rPr>
              <a:t>¿Cómo funcionan?</a:t>
            </a:r>
          </a:p>
        </p:txBody>
      </p:sp>
      <p:graphicFrame>
        <p:nvGraphicFramePr>
          <p:cNvPr id="723977" name="Object 9"/>
          <p:cNvGraphicFramePr>
            <a:graphicFrameLocks noChangeAspect="1"/>
          </p:cNvGraphicFramePr>
          <p:nvPr>
            <p:extLst>
              <p:ext uri="{D42A27DB-BD31-4B8C-83A1-F6EECF244321}">
                <p14:modId xmlns:p14="http://schemas.microsoft.com/office/powerpoint/2010/main" val="154351007"/>
              </p:ext>
            </p:extLst>
          </p:nvPr>
        </p:nvGraphicFramePr>
        <p:xfrm>
          <a:off x="323528" y="4924425"/>
          <a:ext cx="2198688" cy="331787"/>
        </p:xfrm>
        <a:graphic>
          <a:graphicData uri="http://schemas.openxmlformats.org/presentationml/2006/ole">
            <mc:AlternateContent xmlns:mc="http://schemas.openxmlformats.org/markup-compatibility/2006">
              <mc:Choice xmlns:v="urn:schemas-microsoft-com:vml" Requires="v">
                <p:oleObj spid="_x0000_s770072" name="Ecuación" r:id="rId8" imgW="1498320" imgH="228600" progId="Equation.3">
                  <p:embed/>
                </p:oleObj>
              </mc:Choice>
              <mc:Fallback>
                <p:oleObj name="Ecuación" r:id="rId8" imgW="1498320" imgH="2286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3528" y="4924425"/>
                        <a:ext cx="2198688" cy="33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23978" name="Object 10"/>
          <p:cNvGraphicFramePr>
            <a:graphicFrameLocks noChangeAspect="1"/>
          </p:cNvGraphicFramePr>
          <p:nvPr>
            <p:extLst>
              <p:ext uri="{D42A27DB-BD31-4B8C-83A1-F6EECF244321}">
                <p14:modId xmlns:p14="http://schemas.microsoft.com/office/powerpoint/2010/main" val="269002607"/>
              </p:ext>
            </p:extLst>
          </p:nvPr>
        </p:nvGraphicFramePr>
        <p:xfrm>
          <a:off x="3251200" y="3527424"/>
          <a:ext cx="655637" cy="434975"/>
        </p:xfrm>
        <a:graphic>
          <a:graphicData uri="http://schemas.openxmlformats.org/presentationml/2006/ole">
            <mc:AlternateContent xmlns:mc="http://schemas.openxmlformats.org/markup-compatibility/2006">
              <mc:Choice xmlns:v="urn:schemas-microsoft-com:vml" Requires="v">
                <p:oleObj spid="_x0000_s770073" name="Ecuación" r:id="rId10" imgW="304560" imgH="203040" progId="Equation.3">
                  <p:embed/>
                </p:oleObj>
              </mc:Choice>
              <mc:Fallback>
                <p:oleObj name="Ecuación" r:id="rId10" imgW="304560" imgH="20304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51200" y="3527424"/>
                        <a:ext cx="655637"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23979" name="Object 11"/>
          <p:cNvGraphicFramePr>
            <a:graphicFrameLocks noChangeAspect="1"/>
          </p:cNvGraphicFramePr>
          <p:nvPr/>
        </p:nvGraphicFramePr>
        <p:xfrm>
          <a:off x="3586163" y="1803400"/>
          <a:ext cx="5346700" cy="982663"/>
        </p:xfrm>
        <a:graphic>
          <a:graphicData uri="http://schemas.openxmlformats.org/presentationml/2006/ole">
            <mc:AlternateContent xmlns:mc="http://schemas.openxmlformats.org/markup-compatibility/2006">
              <mc:Choice xmlns:v="urn:schemas-microsoft-com:vml" Requires="v">
                <p:oleObj spid="_x0000_s770074" name="Ecuación" r:id="rId12" imgW="2476440" imgH="457200" progId="Equation.3">
                  <p:embed/>
                </p:oleObj>
              </mc:Choice>
              <mc:Fallback>
                <p:oleObj name="Ecuación" r:id="rId12" imgW="2476440" imgH="4572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86163" y="1803400"/>
                        <a:ext cx="5346700" cy="982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23980" name="Picture 12"/>
          <p:cNvPicPr>
            <a:picLocks noChangeAspect="1" noChangeArrowheads="1"/>
          </p:cNvPicPr>
          <p:nvPr/>
        </p:nvPicPr>
        <p:blipFill>
          <a:blip r:embed="rId14"/>
          <a:srcRect/>
          <a:stretch>
            <a:fillRect/>
          </a:stretch>
        </p:blipFill>
        <p:spPr bwMode="auto">
          <a:xfrm>
            <a:off x="1116013" y="2565400"/>
            <a:ext cx="2135187" cy="2359025"/>
          </a:xfrm>
          <a:prstGeom prst="rect">
            <a:avLst/>
          </a:prstGeom>
          <a:noFill/>
          <a:ln w="9525">
            <a:noFill/>
            <a:miter lim="800000"/>
            <a:headEnd/>
            <a:tailEnd/>
          </a:ln>
          <a:effectLst/>
        </p:spPr>
      </p:pic>
    </p:spTree>
    <p:extLst>
      <p:ext uri="{BB962C8B-B14F-4D97-AF65-F5344CB8AC3E}">
        <p14:creationId xmlns:p14="http://schemas.microsoft.com/office/powerpoint/2010/main" val="1666793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308" name="Text Box 4"/>
          <p:cNvSpPr txBox="1">
            <a:spLocks noChangeArrowheads="1"/>
          </p:cNvSpPr>
          <p:nvPr/>
        </p:nvSpPr>
        <p:spPr bwMode="auto">
          <a:xfrm>
            <a:off x="0" y="3213100"/>
            <a:ext cx="9144000" cy="579438"/>
          </a:xfrm>
          <a:prstGeom prst="rect">
            <a:avLst/>
          </a:prstGeom>
          <a:noFill/>
          <a:ln w="12700" cap="sq">
            <a:noFill/>
            <a:miter lim="800000"/>
            <a:headEnd type="none" w="sm" len="sm"/>
            <a:tailEnd type="none" w="sm" len="sm"/>
          </a:ln>
          <a:effectLst/>
        </p:spPr>
        <p:txBody>
          <a:bodyPr>
            <a:spAutoFit/>
          </a:bodyPr>
          <a:lstStyle/>
          <a:p>
            <a:pPr marL="457200" indent="-457200" algn="ctr">
              <a:buClr>
                <a:srgbClr val="336600"/>
              </a:buClr>
              <a:buFont typeface="Wingdings" pitchFamily="2" charset="2"/>
              <a:buNone/>
            </a:pPr>
            <a:r>
              <a:rPr lang="es-ES" sz="3200" dirty="0">
                <a:solidFill>
                  <a:schemeClr val="accent5">
                    <a:lumMod val="50000"/>
                  </a:schemeClr>
                </a:solidFill>
                <a:effectLst>
                  <a:outerShdw blurRad="38100" dist="38100" dir="2700000" algn="tl">
                    <a:srgbClr val="000000">
                      <a:alpha val="43137"/>
                    </a:srgbClr>
                  </a:outerShdw>
                </a:effectLst>
                <a:latin typeface="Arial" charset="0"/>
              </a:rPr>
              <a:t>Lazos de amarre de fase (PLL)</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9555" name="Object 99"/>
          <p:cNvGraphicFramePr>
            <a:graphicFrameLocks noGrp="1" noChangeAspect="1"/>
          </p:cNvGraphicFramePr>
          <p:nvPr>
            <p:ph/>
          </p:nvPr>
        </p:nvGraphicFramePr>
        <p:xfrm>
          <a:off x="971550" y="3843338"/>
          <a:ext cx="7270750" cy="1587500"/>
        </p:xfrm>
        <a:graphic>
          <a:graphicData uri="http://schemas.openxmlformats.org/presentationml/2006/ole">
            <mc:AlternateContent xmlns:mc="http://schemas.openxmlformats.org/markup-compatibility/2006">
              <mc:Choice xmlns:v="urn:schemas-microsoft-com:vml" Requires="v">
                <p:oleObj spid="_x0000_s659562" name="CorelDRAW" r:id="rId4" imgW="7154640" imgH="1562760" progId="">
                  <p:embed/>
                </p:oleObj>
              </mc:Choice>
              <mc:Fallback>
                <p:oleObj name="CorelDRAW" r:id="rId4" imgW="7154640" imgH="1562760" progId="">
                  <p:embed/>
                  <p:pic>
                    <p:nvPicPr>
                      <p:cNvPr id="0" name="Picture 9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550" y="3843338"/>
                        <a:ext cx="7270750" cy="158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59461" name="Rectangle 5"/>
          <p:cNvSpPr>
            <a:spLocks noChangeArrowheads="1"/>
          </p:cNvSpPr>
          <p:nvPr/>
        </p:nvSpPr>
        <p:spPr bwMode="auto">
          <a:xfrm>
            <a:off x="1043608" y="836613"/>
            <a:ext cx="7921005" cy="431800"/>
          </a:xfrm>
          <a:prstGeom prst="rect">
            <a:avLst/>
          </a:prstGeom>
          <a:noFill/>
          <a:ln w="9525">
            <a:noFill/>
            <a:miter lim="800000"/>
            <a:headEnd/>
            <a:tailEnd/>
          </a:ln>
          <a:effectLst/>
        </p:spPr>
        <p:txBody>
          <a:bodyPr lIns="92075" tIns="46038" rIns="92075" bIns="46038" anchor="b"/>
          <a:lstStyle/>
          <a:p>
            <a:r>
              <a:rPr lang="es-ES_tradnl" sz="2000" dirty="0">
                <a:solidFill>
                  <a:srgbClr val="CC0000"/>
                </a:solidFill>
                <a:effectLst>
                  <a:outerShdw blurRad="38100" dist="38100" dir="2700000" algn="tl">
                    <a:srgbClr val="C0C0C0"/>
                  </a:outerShdw>
                </a:effectLst>
                <a:latin typeface="Arial" charset="0"/>
              </a:rPr>
              <a:t>¿Qué son?</a:t>
            </a:r>
          </a:p>
        </p:txBody>
      </p:sp>
      <p:sp>
        <p:nvSpPr>
          <p:cNvPr id="659462" name="Text Box 6"/>
          <p:cNvSpPr txBox="1">
            <a:spLocks noChangeArrowheads="1"/>
          </p:cNvSpPr>
          <p:nvPr/>
        </p:nvSpPr>
        <p:spPr bwMode="auto">
          <a:xfrm>
            <a:off x="827088" y="1557338"/>
            <a:ext cx="7489825" cy="1739900"/>
          </a:xfrm>
          <a:prstGeom prst="rect">
            <a:avLst/>
          </a:prstGeom>
          <a:noFill/>
          <a:ln w="12700" cap="sq">
            <a:noFill/>
            <a:miter lim="800000"/>
            <a:headEnd type="none" w="sm" len="sm"/>
            <a:tailEnd type="none" w="sm" len="sm"/>
          </a:ln>
          <a:effectLst/>
        </p:spPr>
        <p:txBody>
          <a:bodyPr>
            <a:spAutoFit/>
          </a:bodyPr>
          <a:lstStyle/>
          <a:p>
            <a:pPr marL="357188" lvl="1" indent="-6350"/>
            <a:r>
              <a:rPr lang="es-ES" sz="1800">
                <a:solidFill>
                  <a:srgbClr val="006600"/>
                </a:solidFill>
                <a:latin typeface="Arial" charset="0"/>
              </a:rPr>
              <a:t>El circuito PLL (Phase Locked-Loop) es un sistema retroalimentado cuyo objetivo principal consiste en la generación de una señal de salida con amplitud fija y frecuencia coincidente con la de entrada, dentro de un margen determinado.</a:t>
            </a:r>
          </a:p>
          <a:p>
            <a:pPr marL="357188" lvl="1" indent="-6350"/>
            <a:endParaRPr lang="es-ES" sz="1800">
              <a:solidFill>
                <a:srgbClr val="006600"/>
              </a:solidFill>
              <a:latin typeface="Arial" charset="0"/>
            </a:endParaRPr>
          </a:p>
          <a:p>
            <a:pPr marL="357188" lvl="1" indent="-6350"/>
            <a:r>
              <a:rPr lang="es-ES_tradnl" sz="1800">
                <a:solidFill>
                  <a:srgbClr val="006600"/>
                </a:solidFill>
                <a:latin typeface="Arial" charset="0"/>
              </a:rPr>
              <a:t>Comprende tres etapas fundamentales: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403" name="Rectangle 3"/>
          <p:cNvSpPr>
            <a:spLocks noChangeArrowheads="1"/>
          </p:cNvSpPr>
          <p:nvPr/>
        </p:nvSpPr>
        <p:spPr bwMode="auto">
          <a:xfrm>
            <a:off x="971600" y="836613"/>
            <a:ext cx="7993013" cy="431800"/>
          </a:xfrm>
          <a:prstGeom prst="rect">
            <a:avLst/>
          </a:prstGeom>
          <a:noFill/>
          <a:ln w="9525">
            <a:noFill/>
            <a:miter lim="800000"/>
            <a:headEnd/>
            <a:tailEnd/>
          </a:ln>
          <a:effectLst/>
        </p:spPr>
        <p:txBody>
          <a:bodyPr lIns="92075" tIns="46038" rIns="92075" bIns="46038" anchor="b"/>
          <a:lstStyle/>
          <a:p>
            <a:r>
              <a:rPr lang="es-ES_tradnl" sz="2000" dirty="0">
                <a:solidFill>
                  <a:srgbClr val="CC0000"/>
                </a:solidFill>
                <a:effectLst>
                  <a:outerShdw blurRad="38100" dist="38100" dir="2700000" algn="tl">
                    <a:srgbClr val="C0C0C0"/>
                  </a:outerShdw>
                </a:effectLst>
                <a:latin typeface="Arial" charset="0"/>
              </a:rPr>
              <a:t>Ejemplo: Sintonía del PLL</a:t>
            </a:r>
          </a:p>
        </p:txBody>
      </p:sp>
      <p:pic>
        <p:nvPicPr>
          <p:cNvPr id="742409" name="Picture 9"/>
          <p:cNvPicPr>
            <a:picLocks noChangeAspect="1" noChangeArrowheads="1"/>
          </p:cNvPicPr>
          <p:nvPr/>
        </p:nvPicPr>
        <p:blipFill>
          <a:blip r:embed="rId3"/>
          <a:srcRect/>
          <a:stretch>
            <a:fillRect/>
          </a:stretch>
        </p:blipFill>
        <p:spPr bwMode="auto">
          <a:xfrm>
            <a:off x="395288" y="1700213"/>
            <a:ext cx="8351837" cy="3702050"/>
          </a:xfrm>
          <a:prstGeom prst="rect">
            <a:avLst/>
          </a:prstGeom>
          <a:noFill/>
          <a:ln w="12700" cap="sq">
            <a:noFill/>
            <a:miter lim="800000"/>
            <a:headEnd type="none" w="sm" len="sm"/>
            <a:tailEnd type="none" w="sm" len="sm"/>
          </a:ln>
          <a:effectLst/>
        </p:spPr>
      </p:pic>
      <p:sp>
        <p:nvSpPr>
          <p:cNvPr id="742411" name="Rectangle 11"/>
          <p:cNvSpPr>
            <a:spLocks noChangeArrowheads="1"/>
          </p:cNvSpPr>
          <p:nvPr/>
        </p:nvSpPr>
        <p:spPr bwMode="auto">
          <a:xfrm>
            <a:off x="900113" y="5805488"/>
            <a:ext cx="1193800" cy="366712"/>
          </a:xfrm>
          <a:prstGeom prst="rect">
            <a:avLst/>
          </a:prstGeom>
          <a:noFill/>
          <a:ln w="12700" cap="sq">
            <a:noFill/>
            <a:miter lim="800000"/>
            <a:headEnd type="none" w="sm" len="sm"/>
            <a:tailEnd type="none" w="sm" len="sm"/>
          </a:ln>
          <a:effectLst/>
        </p:spPr>
        <p:txBody>
          <a:bodyPr wrap="none">
            <a:spAutoFit/>
          </a:bodyPr>
          <a:lstStyle/>
          <a:p>
            <a:r>
              <a:rPr lang="es-ES" sz="1800"/>
              <a:t>Fuente: [4]</a:t>
            </a:r>
          </a:p>
        </p:txBody>
      </p:sp>
      <p:sp>
        <p:nvSpPr>
          <p:cNvPr id="742412" name="Text Box 12"/>
          <p:cNvSpPr txBox="1">
            <a:spLocks noChangeArrowheads="1"/>
          </p:cNvSpPr>
          <p:nvPr/>
        </p:nvSpPr>
        <p:spPr bwMode="auto">
          <a:xfrm>
            <a:off x="1187450" y="1628775"/>
            <a:ext cx="2219325" cy="396875"/>
          </a:xfrm>
          <a:prstGeom prst="rect">
            <a:avLst/>
          </a:prstGeom>
          <a:noFill/>
          <a:ln w="12700" cap="sq">
            <a:noFill/>
            <a:miter lim="800000"/>
            <a:headEnd type="none" w="sm" len="sm"/>
            <a:tailEnd type="none" w="sm" len="sm"/>
          </a:ln>
          <a:effectLst/>
        </p:spPr>
        <p:txBody>
          <a:bodyPr wrap="none">
            <a:spAutoFit/>
          </a:bodyPr>
          <a:lstStyle/>
          <a:p>
            <a:r>
              <a:rPr lang="es-ES_tradnl" sz="2000" i="1"/>
              <a:t>Régimen transitorio</a:t>
            </a:r>
            <a:endParaRPr lang="es-ES" sz="2000" i="1"/>
          </a:p>
        </p:txBody>
      </p:sp>
      <p:sp>
        <p:nvSpPr>
          <p:cNvPr id="742413" name="Text Box 13"/>
          <p:cNvSpPr txBox="1">
            <a:spLocks noChangeArrowheads="1"/>
          </p:cNvSpPr>
          <p:nvPr/>
        </p:nvSpPr>
        <p:spPr bwMode="auto">
          <a:xfrm>
            <a:off x="5343525" y="1625600"/>
            <a:ext cx="2335213" cy="396875"/>
          </a:xfrm>
          <a:prstGeom prst="rect">
            <a:avLst/>
          </a:prstGeom>
          <a:noFill/>
          <a:ln w="12700" cap="sq">
            <a:noFill/>
            <a:miter lim="800000"/>
            <a:headEnd type="none" w="sm" len="sm"/>
            <a:tailEnd type="none" w="sm" len="sm"/>
          </a:ln>
          <a:effectLst/>
        </p:spPr>
        <p:txBody>
          <a:bodyPr wrap="none">
            <a:spAutoFit/>
          </a:bodyPr>
          <a:lstStyle/>
          <a:p>
            <a:r>
              <a:rPr lang="es-ES_tradnl" sz="2000" i="1"/>
              <a:t>Régimen permanente</a:t>
            </a:r>
            <a:endParaRPr lang="es-ES" sz="2000" i="1"/>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499" name="Rectangle 3"/>
          <p:cNvSpPr>
            <a:spLocks noChangeArrowheads="1"/>
          </p:cNvSpPr>
          <p:nvPr/>
        </p:nvSpPr>
        <p:spPr bwMode="auto">
          <a:xfrm>
            <a:off x="1043608" y="836613"/>
            <a:ext cx="7921005" cy="431800"/>
          </a:xfrm>
          <a:prstGeom prst="rect">
            <a:avLst/>
          </a:prstGeom>
          <a:noFill/>
          <a:ln w="9525">
            <a:noFill/>
            <a:miter lim="800000"/>
            <a:headEnd/>
            <a:tailEnd/>
          </a:ln>
          <a:effectLst/>
        </p:spPr>
        <p:txBody>
          <a:bodyPr lIns="92075" tIns="46038" rIns="92075" bIns="46038" anchor="b"/>
          <a:lstStyle/>
          <a:p>
            <a:r>
              <a:rPr lang="es-ES_tradnl" sz="2000" dirty="0">
                <a:solidFill>
                  <a:srgbClr val="CC0000"/>
                </a:solidFill>
                <a:effectLst>
                  <a:outerShdw blurRad="38100" dist="38100" dir="2700000" algn="tl">
                    <a:srgbClr val="C0C0C0"/>
                  </a:outerShdw>
                </a:effectLst>
                <a:latin typeface="Arial" charset="0"/>
              </a:rPr>
              <a:t>Ejemplo: Sintonía del PLL (Continuación)</a:t>
            </a:r>
          </a:p>
        </p:txBody>
      </p:sp>
      <p:pic>
        <p:nvPicPr>
          <p:cNvPr id="746501" name="Picture 5"/>
          <p:cNvPicPr>
            <a:picLocks noChangeAspect="1" noChangeArrowheads="1"/>
          </p:cNvPicPr>
          <p:nvPr/>
        </p:nvPicPr>
        <p:blipFill>
          <a:blip r:embed="rId3"/>
          <a:srcRect/>
          <a:stretch>
            <a:fillRect/>
          </a:stretch>
        </p:blipFill>
        <p:spPr bwMode="auto">
          <a:xfrm>
            <a:off x="323850" y="1844675"/>
            <a:ext cx="8467725" cy="3778250"/>
          </a:xfrm>
          <a:prstGeom prst="rect">
            <a:avLst/>
          </a:prstGeom>
          <a:noFill/>
          <a:ln w="12700" cap="sq">
            <a:noFill/>
            <a:miter lim="800000"/>
            <a:headEnd type="none" w="sm" len="sm"/>
            <a:tailEnd type="none" w="sm" len="sm"/>
          </a:ln>
          <a:effectLst/>
        </p:spPr>
      </p:pic>
      <p:sp>
        <p:nvSpPr>
          <p:cNvPr id="746504" name="Rectangle 8"/>
          <p:cNvSpPr>
            <a:spLocks noChangeArrowheads="1"/>
          </p:cNvSpPr>
          <p:nvPr/>
        </p:nvSpPr>
        <p:spPr bwMode="auto">
          <a:xfrm>
            <a:off x="900113" y="5805488"/>
            <a:ext cx="1193800" cy="366712"/>
          </a:xfrm>
          <a:prstGeom prst="rect">
            <a:avLst/>
          </a:prstGeom>
          <a:noFill/>
          <a:ln w="12700" cap="sq">
            <a:noFill/>
            <a:miter lim="800000"/>
            <a:headEnd type="none" w="sm" len="sm"/>
            <a:tailEnd type="none" w="sm" len="sm"/>
          </a:ln>
          <a:effectLst/>
        </p:spPr>
        <p:txBody>
          <a:bodyPr wrap="none">
            <a:spAutoFit/>
          </a:bodyPr>
          <a:lstStyle/>
          <a:p>
            <a:r>
              <a:rPr lang="es-ES" sz="1800"/>
              <a:t>Fuente: [4]</a:t>
            </a:r>
          </a:p>
        </p:txBody>
      </p:sp>
      <p:sp>
        <p:nvSpPr>
          <p:cNvPr id="746505" name="Text Box 9"/>
          <p:cNvSpPr txBox="1">
            <a:spLocks noChangeArrowheads="1"/>
          </p:cNvSpPr>
          <p:nvPr/>
        </p:nvSpPr>
        <p:spPr bwMode="auto">
          <a:xfrm>
            <a:off x="1187450" y="1628775"/>
            <a:ext cx="2219325" cy="396875"/>
          </a:xfrm>
          <a:prstGeom prst="rect">
            <a:avLst/>
          </a:prstGeom>
          <a:noFill/>
          <a:ln w="12700" cap="sq">
            <a:noFill/>
            <a:miter lim="800000"/>
            <a:headEnd type="none" w="sm" len="sm"/>
            <a:tailEnd type="none" w="sm" len="sm"/>
          </a:ln>
          <a:effectLst/>
        </p:spPr>
        <p:txBody>
          <a:bodyPr wrap="none">
            <a:spAutoFit/>
          </a:bodyPr>
          <a:lstStyle/>
          <a:p>
            <a:r>
              <a:rPr lang="es-ES_tradnl" sz="2000" i="1"/>
              <a:t>Régimen transitorio</a:t>
            </a:r>
            <a:endParaRPr lang="es-ES" sz="2000" i="1"/>
          </a:p>
        </p:txBody>
      </p:sp>
      <p:sp>
        <p:nvSpPr>
          <p:cNvPr id="746506" name="Text Box 10"/>
          <p:cNvSpPr txBox="1">
            <a:spLocks noChangeArrowheads="1"/>
          </p:cNvSpPr>
          <p:nvPr/>
        </p:nvSpPr>
        <p:spPr bwMode="auto">
          <a:xfrm>
            <a:off x="5343525" y="1625600"/>
            <a:ext cx="2335213" cy="396875"/>
          </a:xfrm>
          <a:prstGeom prst="rect">
            <a:avLst/>
          </a:prstGeom>
          <a:noFill/>
          <a:ln w="12700" cap="sq">
            <a:noFill/>
            <a:miter lim="800000"/>
            <a:headEnd type="none" w="sm" len="sm"/>
            <a:tailEnd type="none" w="sm" len="sm"/>
          </a:ln>
          <a:effectLst/>
        </p:spPr>
        <p:txBody>
          <a:bodyPr wrap="none">
            <a:spAutoFit/>
          </a:bodyPr>
          <a:lstStyle/>
          <a:p>
            <a:r>
              <a:rPr lang="es-ES_tradnl" sz="2000" i="1"/>
              <a:t>Régimen permanente</a:t>
            </a:r>
            <a:endParaRPr lang="es-ES" sz="2000" i="1"/>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547" name="Rectangle 3"/>
          <p:cNvSpPr>
            <a:spLocks noChangeArrowheads="1"/>
          </p:cNvSpPr>
          <p:nvPr/>
        </p:nvSpPr>
        <p:spPr bwMode="auto">
          <a:xfrm>
            <a:off x="1043608" y="836613"/>
            <a:ext cx="7921005" cy="431800"/>
          </a:xfrm>
          <a:prstGeom prst="rect">
            <a:avLst/>
          </a:prstGeom>
          <a:noFill/>
          <a:ln w="9525">
            <a:noFill/>
            <a:miter lim="800000"/>
            <a:headEnd/>
            <a:tailEnd/>
          </a:ln>
          <a:effectLst/>
        </p:spPr>
        <p:txBody>
          <a:bodyPr lIns="92075" tIns="46038" rIns="92075" bIns="46038" anchor="b"/>
          <a:lstStyle/>
          <a:p>
            <a:r>
              <a:rPr lang="es-ES_tradnl" sz="2000" dirty="0">
                <a:solidFill>
                  <a:srgbClr val="CC0000"/>
                </a:solidFill>
                <a:effectLst>
                  <a:outerShdw blurRad="38100" dist="38100" dir="2700000" algn="tl">
                    <a:srgbClr val="C0C0C0"/>
                  </a:outerShdw>
                </a:effectLst>
                <a:latin typeface="Arial" charset="0"/>
              </a:rPr>
              <a:t>Ejemplo: Sintonía del PLL (Continuación)</a:t>
            </a:r>
          </a:p>
        </p:txBody>
      </p:sp>
      <p:pic>
        <p:nvPicPr>
          <p:cNvPr id="748549" name="Picture 5"/>
          <p:cNvPicPr>
            <a:picLocks noChangeAspect="1" noChangeArrowheads="1"/>
          </p:cNvPicPr>
          <p:nvPr/>
        </p:nvPicPr>
        <p:blipFill>
          <a:blip r:embed="rId3"/>
          <a:srcRect/>
          <a:stretch>
            <a:fillRect/>
          </a:stretch>
        </p:blipFill>
        <p:spPr bwMode="auto">
          <a:xfrm>
            <a:off x="395288" y="1700213"/>
            <a:ext cx="8140700" cy="3522662"/>
          </a:xfrm>
          <a:prstGeom prst="rect">
            <a:avLst/>
          </a:prstGeom>
          <a:noFill/>
          <a:ln w="12700" cap="sq">
            <a:noFill/>
            <a:miter lim="800000"/>
            <a:headEnd type="none" w="sm" len="sm"/>
            <a:tailEnd type="none" w="sm" len="sm"/>
          </a:ln>
          <a:effectLst/>
        </p:spPr>
      </p:pic>
      <p:sp>
        <p:nvSpPr>
          <p:cNvPr id="748551" name="Rectangle 7"/>
          <p:cNvSpPr>
            <a:spLocks noChangeArrowheads="1"/>
          </p:cNvSpPr>
          <p:nvPr/>
        </p:nvSpPr>
        <p:spPr bwMode="auto">
          <a:xfrm>
            <a:off x="900113" y="5805488"/>
            <a:ext cx="1193800" cy="366712"/>
          </a:xfrm>
          <a:prstGeom prst="rect">
            <a:avLst/>
          </a:prstGeom>
          <a:noFill/>
          <a:ln w="12700" cap="sq">
            <a:noFill/>
            <a:miter lim="800000"/>
            <a:headEnd type="none" w="sm" len="sm"/>
            <a:tailEnd type="none" w="sm" len="sm"/>
          </a:ln>
          <a:effectLst/>
        </p:spPr>
        <p:txBody>
          <a:bodyPr wrap="none">
            <a:spAutoFit/>
          </a:bodyPr>
          <a:lstStyle/>
          <a:p>
            <a:r>
              <a:rPr lang="es-ES" sz="1800"/>
              <a:t>Fuente: [4]</a:t>
            </a:r>
          </a:p>
        </p:txBody>
      </p:sp>
      <p:sp>
        <p:nvSpPr>
          <p:cNvPr id="748552" name="Text Box 8"/>
          <p:cNvSpPr txBox="1">
            <a:spLocks noChangeArrowheads="1"/>
          </p:cNvSpPr>
          <p:nvPr/>
        </p:nvSpPr>
        <p:spPr bwMode="auto">
          <a:xfrm>
            <a:off x="1187450" y="1628775"/>
            <a:ext cx="2219325" cy="396875"/>
          </a:xfrm>
          <a:prstGeom prst="rect">
            <a:avLst/>
          </a:prstGeom>
          <a:noFill/>
          <a:ln w="12700" cap="sq">
            <a:noFill/>
            <a:miter lim="800000"/>
            <a:headEnd type="none" w="sm" len="sm"/>
            <a:tailEnd type="none" w="sm" len="sm"/>
          </a:ln>
          <a:effectLst/>
        </p:spPr>
        <p:txBody>
          <a:bodyPr wrap="none">
            <a:spAutoFit/>
          </a:bodyPr>
          <a:lstStyle/>
          <a:p>
            <a:r>
              <a:rPr lang="es-ES_tradnl" sz="2000" i="1"/>
              <a:t>Régimen transitorio</a:t>
            </a:r>
            <a:endParaRPr lang="es-ES" sz="2000" i="1"/>
          </a:p>
        </p:txBody>
      </p:sp>
      <p:sp>
        <p:nvSpPr>
          <p:cNvPr id="748553" name="Text Box 9"/>
          <p:cNvSpPr txBox="1">
            <a:spLocks noChangeArrowheads="1"/>
          </p:cNvSpPr>
          <p:nvPr/>
        </p:nvSpPr>
        <p:spPr bwMode="auto">
          <a:xfrm>
            <a:off x="5343525" y="1625600"/>
            <a:ext cx="2335213" cy="396875"/>
          </a:xfrm>
          <a:prstGeom prst="rect">
            <a:avLst/>
          </a:prstGeom>
          <a:noFill/>
          <a:ln w="12700" cap="sq">
            <a:noFill/>
            <a:miter lim="800000"/>
            <a:headEnd type="none" w="sm" len="sm"/>
            <a:tailEnd type="none" w="sm" len="sm"/>
          </a:ln>
          <a:effectLst/>
        </p:spPr>
        <p:txBody>
          <a:bodyPr wrap="none">
            <a:spAutoFit/>
          </a:bodyPr>
          <a:lstStyle/>
          <a:p>
            <a:r>
              <a:rPr lang="es-ES_tradnl" sz="2000" i="1"/>
              <a:t>Régimen permanente</a:t>
            </a:r>
            <a:endParaRPr lang="es-ES" sz="2000" i="1"/>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3" name="Rectangle 3"/>
          <p:cNvSpPr>
            <a:spLocks noGrp="1" noChangeArrowheads="1"/>
          </p:cNvSpPr>
          <p:nvPr>
            <p:ph idx="1"/>
          </p:nvPr>
        </p:nvSpPr>
        <p:spPr>
          <a:xfrm>
            <a:off x="1476375" y="2205038"/>
            <a:ext cx="6624638" cy="3600450"/>
          </a:xfrm>
        </p:spPr>
        <p:txBody>
          <a:bodyPr>
            <a:normAutofit lnSpcReduction="10000"/>
          </a:bodyPr>
          <a:lstStyle/>
          <a:p>
            <a:pPr marL="609600" indent="-609600">
              <a:lnSpc>
                <a:spcPct val="80000"/>
              </a:lnSpc>
              <a:buClr>
                <a:schemeClr val="accent5">
                  <a:lumMod val="50000"/>
                </a:schemeClr>
              </a:buClr>
              <a:buFont typeface="+mj-lt"/>
              <a:buAutoNum type="arabicPeriod"/>
            </a:pPr>
            <a:r>
              <a:rPr lang="es-ES" sz="2800" b="1" dirty="0">
                <a:solidFill>
                  <a:schemeClr val="accent5">
                    <a:lumMod val="50000"/>
                  </a:schemeClr>
                </a:solidFill>
                <a:effectLst>
                  <a:outerShdw blurRad="38100" dist="38100" dir="2700000" algn="tl">
                    <a:srgbClr val="000000">
                      <a:alpha val="43137"/>
                    </a:srgbClr>
                  </a:outerShdw>
                </a:effectLst>
              </a:rPr>
              <a:t>Bases de tiempo</a:t>
            </a:r>
          </a:p>
          <a:p>
            <a:pPr marL="609600" indent="-609600">
              <a:lnSpc>
                <a:spcPct val="80000"/>
              </a:lnSpc>
              <a:buClr>
                <a:schemeClr val="accent5">
                  <a:lumMod val="50000"/>
                </a:schemeClr>
              </a:buClr>
              <a:buFont typeface="+mj-lt"/>
              <a:buAutoNum type="arabicPeriod"/>
            </a:pPr>
            <a:endParaRPr lang="es-ES" sz="1800" b="1" dirty="0">
              <a:solidFill>
                <a:schemeClr val="accent5">
                  <a:lumMod val="50000"/>
                </a:schemeClr>
              </a:solidFill>
              <a:effectLst>
                <a:outerShdw blurRad="38100" dist="38100" dir="2700000" algn="tl">
                  <a:srgbClr val="000000">
                    <a:alpha val="43137"/>
                  </a:srgbClr>
                </a:outerShdw>
              </a:effectLst>
            </a:endParaRPr>
          </a:p>
          <a:p>
            <a:pPr marL="609600" indent="-609600">
              <a:lnSpc>
                <a:spcPct val="80000"/>
              </a:lnSpc>
              <a:buClr>
                <a:schemeClr val="accent5">
                  <a:lumMod val="50000"/>
                </a:schemeClr>
              </a:buClr>
              <a:buFont typeface="+mj-lt"/>
              <a:buAutoNum type="arabicPeriod"/>
            </a:pPr>
            <a:r>
              <a:rPr lang="es-ES" sz="2800" b="1" dirty="0">
                <a:solidFill>
                  <a:schemeClr val="accent5">
                    <a:lumMod val="50000"/>
                  </a:schemeClr>
                </a:solidFill>
                <a:effectLst>
                  <a:outerShdw blurRad="38100" dist="38100" dir="2700000" algn="tl">
                    <a:srgbClr val="000000">
                      <a:alpha val="43137"/>
                    </a:srgbClr>
                  </a:outerShdw>
                </a:effectLst>
              </a:rPr>
              <a:t>Mezclador de bajo ruido</a:t>
            </a:r>
          </a:p>
          <a:p>
            <a:pPr marL="609600" indent="-609600">
              <a:lnSpc>
                <a:spcPct val="80000"/>
              </a:lnSpc>
              <a:buClr>
                <a:schemeClr val="accent5">
                  <a:lumMod val="50000"/>
                </a:schemeClr>
              </a:buClr>
              <a:buFont typeface="+mj-lt"/>
              <a:buAutoNum type="arabicPeriod"/>
            </a:pPr>
            <a:endParaRPr lang="es-ES" sz="1800" b="1" dirty="0">
              <a:solidFill>
                <a:schemeClr val="accent5">
                  <a:lumMod val="50000"/>
                </a:schemeClr>
              </a:solidFill>
              <a:effectLst>
                <a:outerShdw blurRad="38100" dist="38100" dir="2700000" algn="tl">
                  <a:srgbClr val="000000">
                    <a:alpha val="43137"/>
                  </a:srgbClr>
                </a:outerShdw>
              </a:effectLst>
            </a:endParaRPr>
          </a:p>
          <a:p>
            <a:pPr marL="609600" indent="-609600">
              <a:lnSpc>
                <a:spcPct val="80000"/>
              </a:lnSpc>
              <a:buClr>
                <a:schemeClr val="accent5">
                  <a:lumMod val="50000"/>
                </a:schemeClr>
              </a:buClr>
              <a:buFont typeface="+mj-lt"/>
              <a:buAutoNum type="arabicPeriod"/>
            </a:pPr>
            <a:r>
              <a:rPr lang="es-MX" sz="2800" b="1" dirty="0">
                <a:solidFill>
                  <a:schemeClr val="accent5">
                    <a:lumMod val="50000"/>
                  </a:schemeClr>
                </a:solidFill>
                <a:effectLst>
                  <a:outerShdw blurRad="38100" dist="38100" dir="2700000" algn="tl">
                    <a:srgbClr val="000000">
                      <a:alpha val="43137"/>
                    </a:srgbClr>
                  </a:outerShdw>
                </a:effectLst>
              </a:rPr>
              <a:t>Lazos de amarre en fase (PLL)</a:t>
            </a:r>
          </a:p>
          <a:p>
            <a:pPr marL="609600" indent="-609600">
              <a:lnSpc>
                <a:spcPct val="80000"/>
              </a:lnSpc>
              <a:buClr>
                <a:schemeClr val="accent5">
                  <a:lumMod val="50000"/>
                </a:schemeClr>
              </a:buClr>
              <a:buFont typeface="+mj-lt"/>
              <a:buAutoNum type="arabicPeriod"/>
            </a:pPr>
            <a:endParaRPr lang="es-ES" sz="1800" b="1" dirty="0">
              <a:solidFill>
                <a:schemeClr val="accent5">
                  <a:lumMod val="50000"/>
                </a:schemeClr>
              </a:solidFill>
              <a:effectLst>
                <a:outerShdw blurRad="38100" dist="38100" dir="2700000" algn="tl">
                  <a:srgbClr val="000000">
                    <a:alpha val="43137"/>
                  </a:srgbClr>
                </a:outerShdw>
              </a:effectLst>
            </a:endParaRPr>
          </a:p>
          <a:p>
            <a:pPr marL="609600" indent="-609600">
              <a:lnSpc>
                <a:spcPct val="80000"/>
              </a:lnSpc>
              <a:buClr>
                <a:schemeClr val="accent5">
                  <a:lumMod val="50000"/>
                </a:schemeClr>
              </a:buClr>
              <a:buFont typeface="+mj-lt"/>
              <a:buAutoNum type="arabicPeriod"/>
            </a:pPr>
            <a:r>
              <a:rPr lang="es-ES" sz="2800" b="1" dirty="0">
                <a:solidFill>
                  <a:schemeClr val="accent5">
                    <a:lumMod val="50000"/>
                  </a:schemeClr>
                </a:solidFill>
                <a:effectLst>
                  <a:outerShdw blurRad="38100" dist="38100" dir="2700000" algn="tl">
                    <a:srgbClr val="000000">
                      <a:alpha val="43137"/>
                    </a:srgbClr>
                  </a:outerShdw>
                </a:effectLst>
              </a:rPr>
              <a:t>Sintetizadores</a:t>
            </a:r>
            <a:endParaRPr lang="es-ES" sz="2800" dirty="0">
              <a:solidFill>
                <a:schemeClr val="accent5">
                  <a:lumMod val="50000"/>
                </a:schemeClr>
              </a:solidFill>
              <a:effectLst>
                <a:outerShdw blurRad="38100" dist="38100" dir="2700000" algn="tl">
                  <a:srgbClr val="000000">
                    <a:alpha val="43137"/>
                  </a:srgbClr>
                </a:outerShdw>
              </a:effectLst>
            </a:endParaRPr>
          </a:p>
          <a:p>
            <a:pPr marL="609600" indent="-609600">
              <a:lnSpc>
                <a:spcPct val="80000"/>
              </a:lnSpc>
              <a:buClr>
                <a:schemeClr val="accent5">
                  <a:lumMod val="50000"/>
                </a:schemeClr>
              </a:buClr>
              <a:buFont typeface="+mj-lt"/>
              <a:buAutoNum type="arabicPeriod"/>
            </a:pPr>
            <a:endParaRPr lang="es-ES" sz="1800" b="1" dirty="0">
              <a:solidFill>
                <a:schemeClr val="accent5">
                  <a:lumMod val="50000"/>
                </a:schemeClr>
              </a:solidFill>
              <a:effectLst>
                <a:outerShdw blurRad="38100" dist="38100" dir="2700000" algn="tl">
                  <a:srgbClr val="000000">
                    <a:alpha val="43137"/>
                  </a:srgbClr>
                </a:outerShdw>
              </a:effectLst>
            </a:endParaRPr>
          </a:p>
          <a:p>
            <a:pPr marL="609600" indent="-609600">
              <a:lnSpc>
                <a:spcPct val="80000"/>
              </a:lnSpc>
              <a:buClr>
                <a:schemeClr val="accent5">
                  <a:lumMod val="50000"/>
                </a:schemeClr>
              </a:buClr>
              <a:buFont typeface="+mj-lt"/>
              <a:buAutoNum type="arabicPeriod"/>
            </a:pPr>
            <a:r>
              <a:rPr lang="es-ES_tradnl" sz="2800" b="1" dirty="0">
                <a:solidFill>
                  <a:schemeClr val="accent5">
                    <a:lumMod val="50000"/>
                  </a:schemeClr>
                </a:solidFill>
                <a:effectLst>
                  <a:outerShdw blurRad="38100" dist="38100" dir="2700000" algn="tl">
                    <a:srgbClr val="000000">
                      <a:alpha val="43137"/>
                    </a:srgbClr>
                  </a:outerShdw>
                </a:effectLst>
              </a:rPr>
              <a:t>Contadores de intervalos de tiempo</a:t>
            </a:r>
            <a:endParaRPr lang="es-ES" sz="2800" dirty="0">
              <a:solidFill>
                <a:schemeClr val="accent5">
                  <a:lumMod val="50000"/>
                </a:schemeClr>
              </a:solidFill>
              <a:effectLst>
                <a:outerShdw blurRad="38100" dist="38100" dir="2700000" algn="tl">
                  <a:srgbClr val="000000">
                    <a:alpha val="43137"/>
                  </a:srgbClr>
                </a:outerShdw>
              </a:effectLst>
            </a:endParaRPr>
          </a:p>
        </p:txBody>
      </p:sp>
      <p:sp>
        <p:nvSpPr>
          <p:cNvPr id="271371" name="Rectangle 11"/>
          <p:cNvSpPr>
            <a:spLocks noChangeArrowheads="1"/>
          </p:cNvSpPr>
          <p:nvPr/>
        </p:nvSpPr>
        <p:spPr bwMode="auto">
          <a:xfrm>
            <a:off x="0" y="0"/>
            <a:ext cx="8848725" cy="1371600"/>
          </a:xfrm>
          <a:prstGeom prst="rect">
            <a:avLst/>
          </a:prstGeom>
          <a:noFill/>
          <a:ln w="9525">
            <a:noFill/>
            <a:miter lim="800000"/>
            <a:headEnd/>
            <a:tailEnd/>
          </a:ln>
          <a:effectLst/>
        </p:spPr>
        <p:txBody>
          <a:bodyPr lIns="92075" tIns="46038" rIns="92075" bIns="46038" anchor="b"/>
          <a:lstStyle/>
          <a:p>
            <a:pPr algn="ctr"/>
            <a:r>
              <a:rPr lang="es-ES_tradnl" sz="4000" dirty="0">
                <a:solidFill>
                  <a:schemeClr val="accent5">
                    <a:lumMod val="50000"/>
                  </a:schemeClr>
                </a:solidFill>
                <a:effectLst>
                  <a:outerShdw blurRad="38100" dist="38100" dir="2700000" algn="tl">
                    <a:srgbClr val="C0C0C0"/>
                  </a:outerShdw>
                </a:effectLst>
                <a:latin typeface="Arial" charset="0"/>
              </a:rPr>
              <a:t>Contenido</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595" name="Rectangle 3"/>
          <p:cNvSpPr>
            <a:spLocks noChangeArrowheads="1"/>
          </p:cNvSpPr>
          <p:nvPr/>
        </p:nvSpPr>
        <p:spPr bwMode="auto">
          <a:xfrm>
            <a:off x="1043608" y="836613"/>
            <a:ext cx="7921005" cy="431800"/>
          </a:xfrm>
          <a:prstGeom prst="rect">
            <a:avLst/>
          </a:prstGeom>
          <a:noFill/>
          <a:ln w="9525">
            <a:noFill/>
            <a:miter lim="800000"/>
            <a:headEnd/>
            <a:tailEnd/>
          </a:ln>
          <a:effectLst/>
        </p:spPr>
        <p:txBody>
          <a:bodyPr lIns="92075" tIns="46038" rIns="92075" bIns="46038" anchor="b"/>
          <a:lstStyle/>
          <a:p>
            <a:r>
              <a:rPr lang="es-ES_tradnl" sz="2000" dirty="0">
                <a:solidFill>
                  <a:srgbClr val="CC0000"/>
                </a:solidFill>
                <a:effectLst>
                  <a:outerShdw blurRad="38100" dist="38100" dir="2700000" algn="tl">
                    <a:srgbClr val="C0C0C0"/>
                  </a:outerShdw>
                </a:effectLst>
                <a:latin typeface="Arial" charset="0"/>
              </a:rPr>
              <a:t>Ejemplo: </a:t>
            </a:r>
            <a:r>
              <a:rPr lang="es-ES_tradnl" sz="2000" dirty="0" err="1">
                <a:solidFill>
                  <a:srgbClr val="CC0000"/>
                </a:solidFill>
                <a:effectLst>
                  <a:outerShdw blurRad="38100" dist="38100" dir="2700000" algn="tl">
                    <a:srgbClr val="C0C0C0"/>
                  </a:outerShdw>
                </a:effectLst>
                <a:latin typeface="Arial" charset="0"/>
              </a:rPr>
              <a:t>Desintonía</a:t>
            </a:r>
            <a:r>
              <a:rPr lang="es-ES_tradnl" sz="2000" dirty="0">
                <a:solidFill>
                  <a:srgbClr val="CC0000"/>
                </a:solidFill>
                <a:effectLst>
                  <a:outerShdw blurRad="38100" dist="38100" dir="2700000" algn="tl">
                    <a:srgbClr val="C0C0C0"/>
                  </a:outerShdw>
                </a:effectLst>
                <a:latin typeface="Arial" charset="0"/>
              </a:rPr>
              <a:t> del PLL</a:t>
            </a:r>
          </a:p>
        </p:txBody>
      </p:sp>
      <p:pic>
        <p:nvPicPr>
          <p:cNvPr id="750597" name="Picture 5"/>
          <p:cNvPicPr>
            <a:picLocks noChangeAspect="1" noChangeArrowheads="1"/>
          </p:cNvPicPr>
          <p:nvPr/>
        </p:nvPicPr>
        <p:blipFill>
          <a:blip r:embed="rId3"/>
          <a:srcRect/>
          <a:stretch>
            <a:fillRect/>
          </a:stretch>
        </p:blipFill>
        <p:spPr bwMode="auto">
          <a:xfrm>
            <a:off x="468313" y="1844675"/>
            <a:ext cx="8302625" cy="3511550"/>
          </a:xfrm>
          <a:prstGeom prst="rect">
            <a:avLst/>
          </a:prstGeom>
          <a:noFill/>
          <a:ln w="12700" cap="sq">
            <a:noFill/>
            <a:miter lim="800000"/>
            <a:headEnd type="none" w="sm" len="sm"/>
            <a:tailEnd type="none" w="sm" len="sm"/>
          </a:ln>
          <a:effectLst/>
        </p:spPr>
      </p:pic>
      <p:sp>
        <p:nvSpPr>
          <p:cNvPr id="750599" name="Rectangle 7"/>
          <p:cNvSpPr>
            <a:spLocks noChangeArrowheads="1"/>
          </p:cNvSpPr>
          <p:nvPr/>
        </p:nvSpPr>
        <p:spPr bwMode="auto">
          <a:xfrm>
            <a:off x="900113" y="5805488"/>
            <a:ext cx="1193800" cy="366712"/>
          </a:xfrm>
          <a:prstGeom prst="rect">
            <a:avLst/>
          </a:prstGeom>
          <a:noFill/>
          <a:ln w="12700" cap="sq">
            <a:noFill/>
            <a:miter lim="800000"/>
            <a:headEnd type="none" w="sm" len="sm"/>
            <a:tailEnd type="none" w="sm" len="sm"/>
          </a:ln>
          <a:effectLst/>
        </p:spPr>
        <p:txBody>
          <a:bodyPr wrap="none">
            <a:spAutoFit/>
          </a:bodyPr>
          <a:lstStyle/>
          <a:p>
            <a:r>
              <a:rPr lang="es-ES" sz="1800"/>
              <a:t>Fuente: [4]</a:t>
            </a:r>
          </a:p>
        </p:txBody>
      </p:sp>
      <p:sp>
        <p:nvSpPr>
          <p:cNvPr id="750600" name="Text Box 8"/>
          <p:cNvSpPr txBox="1">
            <a:spLocks noChangeArrowheads="1"/>
          </p:cNvSpPr>
          <p:nvPr/>
        </p:nvSpPr>
        <p:spPr bwMode="auto">
          <a:xfrm>
            <a:off x="1187450" y="1628775"/>
            <a:ext cx="2219325" cy="396875"/>
          </a:xfrm>
          <a:prstGeom prst="rect">
            <a:avLst/>
          </a:prstGeom>
          <a:noFill/>
          <a:ln w="12700" cap="sq">
            <a:noFill/>
            <a:miter lim="800000"/>
            <a:headEnd type="none" w="sm" len="sm"/>
            <a:tailEnd type="none" w="sm" len="sm"/>
          </a:ln>
          <a:effectLst/>
        </p:spPr>
        <p:txBody>
          <a:bodyPr wrap="none">
            <a:spAutoFit/>
          </a:bodyPr>
          <a:lstStyle/>
          <a:p>
            <a:r>
              <a:rPr lang="es-ES_tradnl" sz="2000" i="1"/>
              <a:t>Régimen transitorio</a:t>
            </a:r>
            <a:endParaRPr lang="es-ES" sz="2000" i="1"/>
          </a:p>
        </p:txBody>
      </p:sp>
      <p:sp>
        <p:nvSpPr>
          <p:cNvPr id="750601" name="Text Box 9"/>
          <p:cNvSpPr txBox="1">
            <a:spLocks noChangeArrowheads="1"/>
          </p:cNvSpPr>
          <p:nvPr/>
        </p:nvSpPr>
        <p:spPr bwMode="auto">
          <a:xfrm>
            <a:off x="5343525" y="1625600"/>
            <a:ext cx="2335213" cy="396875"/>
          </a:xfrm>
          <a:prstGeom prst="rect">
            <a:avLst/>
          </a:prstGeom>
          <a:noFill/>
          <a:ln w="12700" cap="sq">
            <a:noFill/>
            <a:miter lim="800000"/>
            <a:headEnd type="none" w="sm" len="sm"/>
            <a:tailEnd type="none" w="sm" len="sm"/>
          </a:ln>
          <a:effectLst/>
        </p:spPr>
        <p:txBody>
          <a:bodyPr wrap="none">
            <a:spAutoFit/>
          </a:bodyPr>
          <a:lstStyle/>
          <a:p>
            <a:r>
              <a:rPr lang="es-ES_tradnl" sz="2000" i="1"/>
              <a:t>Régimen permanente</a:t>
            </a:r>
            <a:endParaRPr lang="es-ES" sz="2000" i="1"/>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2643" name="Rectangle 3"/>
          <p:cNvSpPr>
            <a:spLocks noChangeArrowheads="1"/>
          </p:cNvSpPr>
          <p:nvPr/>
        </p:nvSpPr>
        <p:spPr bwMode="auto">
          <a:xfrm>
            <a:off x="539750" y="836613"/>
            <a:ext cx="8424863" cy="431800"/>
          </a:xfrm>
          <a:prstGeom prst="rect">
            <a:avLst/>
          </a:prstGeom>
          <a:noFill/>
          <a:ln w="9525">
            <a:noFill/>
            <a:miter lim="800000"/>
            <a:headEnd/>
            <a:tailEnd/>
          </a:ln>
          <a:effectLst/>
        </p:spPr>
        <p:txBody>
          <a:bodyPr lIns="92075" tIns="46038" rIns="92075" bIns="46038" anchor="b"/>
          <a:lstStyle/>
          <a:p>
            <a:r>
              <a:rPr lang="es-ES_tradnl" sz="2000">
                <a:solidFill>
                  <a:srgbClr val="CC0000"/>
                </a:solidFill>
                <a:effectLst>
                  <a:outerShdw blurRad="38100" dist="38100" dir="2700000" algn="tl">
                    <a:srgbClr val="C0C0C0"/>
                  </a:outerShdw>
                </a:effectLst>
                <a:latin typeface="Arial" charset="0"/>
              </a:rPr>
              <a:t>Ejemplo: Desintonía del PLL (Continuación)</a:t>
            </a:r>
          </a:p>
        </p:txBody>
      </p:sp>
      <p:pic>
        <p:nvPicPr>
          <p:cNvPr id="752644" name="Picture 4"/>
          <p:cNvPicPr>
            <a:picLocks noChangeAspect="1" noChangeArrowheads="1"/>
          </p:cNvPicPr>
          <p:nvPr/>
        </p:nvPicPr>
        <p:blipFill>
          <a:blip r:embed="rId3"/>
          <a:srcRect/>
          <a:stretch>
            <a:fillRect/>
          </a:stretch>
        </p:blipFill>
        <p:spPr bwMode="auto">
          <a:xfrm>
            <a:off x="395288" y="1773238"/>
            <a:ext cx="8421687" cy="3746500"/>
          </a:xfrm>
          <a:prstGeom prst="rect">
            <a:avLst/>
          </a:prstGeom>
          <a:noFill/>
          <a:ln w="12700" cap="sq">
            <a:noFill/>
            <a:miter lim="800000"/>
            <a:headEnd type="none" w="sm" len="sm"/>
            <a:tailEnd type="none" w="sm" len="sm"/>
          </a:ln>
          <a:effectLst/>
        </p:spPr>
      </p:pic>
      <p:sp>
        <p:nvSpPr>
          <p:cNvPr id="752646" name="Rectangle 6"/>
          <p:cNvSpPr>
            <a:spLocks noChangeArrowheads="1"/>
          </p:cNvSpPr>
          <p:nvPr/>
        </p:nvSpPr>
        <p:spPr bwMode="auto">
          <a:xfrm>
            <a:off x="900113" y="5805488"/>
            <a:ext cx="1193800" cy="366712"/>
          </a:xfrm>
          <a:prstGeom prst="rect">
            <a:avLst/>
          </a:prstGeom>
          <a:noFill/>
          <a:ln w="12700" cap="sq">
            <a:noFill/>
            <a:miter lim="800000"/>
            <a:headEnd type="none" w="sm" len="sm"/>
            <a:tailEnd type="none" w="sm" len="sm"/>
          </a:ln>
          <a:effectLst/>
        </p:spPr>
        <p:txBody>
          <a:bodyPr wrap="none">
            <a:spAutoFit/>
          </a:bodyPr>
          <a:lstStyle/>
          <a:p>
            <a:r>
              <a:rPr lang="es-ES" sz="1800"/>
              <a:t>Fuente: [4]</a:t>
            </a:r>
          </a:p>
        </p:txBody>
      </p:sp>
      <p:sp>
        <p:nvSpPr>
          <p:cNvPr id="752647" name="Text Box 7"/>
          <p:cNvSpPr txBox="1">
            <a:spLocks noChangeArrowheads="1"/>
          </p:cNvSpPr>
          <p:nvPr/>
        </p:nvSpPr>
        <p:spPr bwMode="auto">
          <a:xfrm>
            <a:off x="1187450" y="1628775"/>
            <a:ext cx="2219325" cy="396875"/>
          </a:xfrm>
          <a:prstGeom prst="rect">
            <a:avLst/>
          </a:prstGeom>
          <a:noFill/>
          <a:ln w="12700" cap="sq">
            <a:noFill/>
            <a:miter lim="800000"/>
            <a:headEnd type="none" w="sm" len="sm"/>
            <a:tailEnd type="none" w="sm" len="sm"/>
          </a:ln>
          <a:effectLst/>
        </p:spPr>
        <p:txBody>
          <a:bodyPr wrap="none">
            <a:spAutoFit/>
          </a:bodyPr>
          <a:lstStyle/>
          <a:p>
            <a:r>
              <a:rPr lang="es-ES_tradnl" sz="2000" i="1"/>
              <a:t>Régimen transitorio</a:t>
            </a:r>
            <a:endParaRPr lang="es-ES" sz="2000" i="1"/>
          </a:p>
        </p:txBody>
      </p:sp>
      <p:sp>
        <p:nvSpPr>
          <p:cNvPr id="752648" name="Text Box 8"/>
          <p:cNvSpPr txBox="1">
            <a:spLocks noChangeArrowheads="1"/>
          </p:cNvSpPr>
          <p:nvPr/>
        </p:nvSpPr>
        <p:spPr bwMode="auto">
          <a:xfrm>
            <a:off x="5343525" y="1625600"/>
            <a:ext cx="2335213" cy="396875"/>
          </a:xfrm>
          <a:prstGeom prst="rect">
            <a:avLst/>
          </a:prstGeom>
          <a:noFill/>
          <a:ln w="12700" cap="sq">
            <a:noFill/>
            <a:miter lim="800000"/>
            <a:headEnd type="none" w="sm" len="sm"/>
            <a:tailEnd type="none" w="sm" len="sm"/>
          </a:ln>
          <a:effectLst/>
        </p:spPr>
        <p:txBody>
          <a:bodyPr wrap="none">
            <a:spAutoFit/>
          </a:bodyPr>
          <a:lstStyle/>
          <a:p>
            <a:r>
              <a:rPr lang="es-ES_tradnl" sz="2000" i="1"/>
              <a:t>Régimen permanente</a:t>
            </a:r>
            <a:endParaRPr lang="es-ES" sz="2000" i="1"/>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2" name="Text Box 2"/>
          <p:cNvSpPr txBox="1">
            <a:spLocks noChangeArrowheads="1"/>
          </p:cNvSpPr>
          <p:nvPr/>
        </p:nvSpPr>
        <p:spPr bwMode="auto">
          <a:xfrm>
            <a:off x="0" y="3284538"/>
            <a:ext cx="9144000" cy="579437"/>
          </a:xfrm>
          <a:prstGeom prst="rect">
            <a:avLst/>
          </a:prstGeom>
          <a:noFill/>
          <a:ln w="12700" cap="sq">
            <a:noFill/>
            <a:miter lim="800000"/>
            <a:headEnd type="none" w="sm" len="sm"/>
            <a:tailEnd type="none" w="sm" len="sm"/>
          </a:ln>
          <a:effectLst/>
        </p:spPr>
        <p:txBody>
          <a:bodyPr>
            <a:spAutoFit/>
          </a:bodyPr>
          <a:lstStyle/>
          <a:p>
            <a:pPr marL="457200" indent="-457200" algn="ctr">
              <a:buClr>
                <a:srgbClr val="336600"/>
              </a:buClr>
              <a:buFont typeface="Wingdings" pitchFamily="2" charset="2"/>
              <a:buNone/>
            </a:pPr>
            <a:r>
              <a:rPr lang="es-ES" sz="3200" dirty="0">
                <a:solidFill>
                  <a:schemeClr val="accent5">
                    <a:lumMod val="50000"/>
                  </a:schemeClr>
                </a:solidFill>
                <a:effectLst>
                  <a:outerShdw blurRad="38100" dist="38100" dir="2700000" algn="tl">
                    <a:srgbClr val="000000">
                      <a:alpha val="43137"/>
                    </a:srgbClr>
                  </a:outerShdw>
                </a:effectLst>
                <a:latin typeface="Arial" charset="0"/>
              </a:rPr>
              <a:t>Sintetizadores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62" name="Text Box 2"/>
          <p:cNvSpPr txBox="1">
            <a:spLocks noChangeArrowheads="1"/>
          </p:cNvSpPr>
          <p:nvPr/>
        </p:nvSpPr>
        <p:spPr bwMode="auto">
          <a:xfrm>
            <a:off x="683568" y="1628775"/>
            <a:ext cx="7920682" cy="2308324"/>
          </a:xfrm>
          <a:prstGeom prst="rect">
            <a:avLst/>
          </a:prstGeom>
          <a:noFill/>
          <a:ln w="9525">
            <a:noFill/>
            <a:miter lim="800000"/>
            <a:headEnd/>
            <a:tailEnd/>
          </a:ln>
          <a:effectLst/>
        </p:spPr>
        <p:txBody>
          <a:bodyPr wrap="square">
            <a:spAutoFit/>
          </a:bodyPr>
          <a:lstStyle/>
          <a:p>
            <a:pPr marL="357188" lvl="1"/>
            <a:r>
              <a:rPr lang="es-ES" dirty="0">
                <a:solidFill>
                  <a:srgbClr val="336600"/>
                </a:solidFill>
              </a:rPr>
              <a:t>Un sintetizador de frecuencias, es el instrumento que genera frecuencias en un intervalo dado a partir de una base de tiempo.</a:t>
            </a:r>
          </a:p>
          <a:p>
            <a:pPr marL="357188" lvl="1"/>
            <a:r>
              <a:rPr lang="es-ES" dirty="0">
                <a:solidFill>
                  <a:srgbClr val="336600"/>
                </a:solidFill>
              </a:rPr>
              <a:t>La base de tiempo generalmente se proporciona por un oscilador de cuarzo.</a:t>
            </a:r>
          </a:p>
          <a:p>
            <a:pPr marL="357188" lvl="1">
              <a:lnSpc>
                <a:spcPct val="80000"/>
              </a:lnSpc>
              <a:spcBef>
                <a:spcPct val="20000"/>
              </a:spcBef>
              <a:buClr>
                <a:srgbClr val="996633"/>
              </a:buClr>
              <a:buSzPct val="80000"/>
              <a:buFont typeface="Wingdings" pitchFamily="2" charset="2"/>
              <a:buAutoNum type="arabicPeriod"/>
            </a:pPr>
            <a:endParaRPr kumimoji="0" lang="es-MX" dirty="0">
              <a:solidFill>
                <a:srgbClr val="006600"/>
              </a:solidFill>
              <a:latin typeface="Comic Sans MS" pitchFamily="66" charset="0"/>
            </a:endParaRPr>
          </a:p>
        </p:txBody>
      </p:sp>
      <p:sp>
        <p:nvSpPr>
          <p:cNvPr id="655365" name="Rectangle 5"/>
          <p:cNvSpPr>
            <a:spLocks noChangeArrowheads="1"/>
          </p:cNvSpPr>
          <p:nvPr/>
        </p:nvSpPr>
        <p:spPr bwMode="auto">
          <a:xfrm>
            <a:off x="1115616" y="836613"/>
            <a:ext cx="7848997" cy="431800"/>
          </a:xfrm>
          <a:prstGeom prst="rect">
            <a:avLst/>
          </a:prstGeom>
          <a:noFill/>
          <a:ln w="9525">
            <a:noFill/>
            <a:miter lim="800000"/>
            <a:headEnd/>
            <a:tailEnd/>
          </a:ln>
          <a:effectLst/>
        </p:spPr>
        <p:txBody>
          <a:bodyPr lIns="92075" tIns="46038" rIns="92075" bIns="46038" anchor="b"/>
          <a:lstStyle/>
          <a:p>
            <a:r>
              <a:rPr lang="es-ES_tradnl" sz="2000" dirty="0">
                <a:solidFill>
                  <a:srgbClr val="CC0000"/>
                </a:solidFill>
                <a:effectLst>
                  <a:outerShdw blurRad="38100" dist="38100" dir="2700000" algn="tl">
                    <a:srgbClr val="C0C0C0"/>
                  </a:outerShdw>
                </a:effectLst>
                <a:latin typeface="Arial" charset="0"/>
              </a:rPr>
              <a:t>¿Qué es un sintetizador? </a:t>
            </a:r>
          </a:p>
        </p:txBody>
      </p:sp>
      <p:pic>
        <p:nvPicPr>
          <p:cNvPr id="655368" name="Picture 8" descr="DSC00923"/>
          <p:cNvPicPr>
            <a:picLocks noChangeAspect="1" noChangeArrowheads="1"/>
          </p:cNvPicPr>
          <p:nvPr/>
        </p:nvPicPr>
        <p:blipFill>
          <a:blip r:embed="rId3" cstate="print"/>
          <a:srcRect l="11945" t="11189" r="8951" b="13164"/>
          <a:stretch>
            <a:fillRect/>
          </a:stretch>
        </p:blipFill>
        <p:spPr bwMode="auto">
          <a:xfrm>
            <a:off x="2916238" y="3716338"/>
            <a:ext cx="3455987" cy="2478087"/>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092" name="Rectangle 4"/>
          <p:cNvSpPr>
            <a:spLocks noChangeArrowheads="1"/>
          </p:cNvSpPr>
          <p:nvPr/>
        </p:nvSpPr>
        <p:spPr bwMode="auto">
          <a:xfrm>
            <a:off x="1043608" y="836613"/>
            <a:ext cx="7921005" cy="431800"/>
          </a:xfrm>
          <a:prstGeom prst="rect">
            <a:avLst/>
          </a:prstGeom>
          <a:noFill/>
          <a:ln w="9525">
            <a:noFill/>
            <a:miter lim="800000"/>
            <a:headEnd/>
            <a:tailEnd/>
          </a:ln>
          <a:effectLst/>
        </p:spPr>
        <p:txBody>
          <a:bodyPr lIns="92075" tIns="46038" rIns="92075" bIns="46038" anchor="b"/>
          <a:lstStyle/>
          <a:p>
            <a:r>
              <a:rPr lang="es-ES_tradnl" sz="2000" dirty="0">
                <a:solidFill>
                  <a:srgbClr val="CC0000"/>
                </a:solidFill>
                <a:effectLst>
                  <a:outerShdw blurRad="38100" dist="38100" dir="2700000" algn="tl">
                    <a:srgbClr val="C0C0C0"/>
                  </a:outerShdw>
                </a:effectLst>
                <a:latin typeface="Arial" charset="0"/>
              </a:rPr>
              <a:t>¿Cómo funcionan? </a:t>
            </a:r>
          </a:p>
        </p:txBody>
      </p:sp>
      <p:pic>
        <p:nvPicPr>
          <p:cNvPr id="729093" name="Picture 5"/>
          <p:cNvPicPr>
            <a:picLocks noChangeAspect="1" noChangeArrowheads="1"/>
          </p:cNvPicPr>
          <p:nvPr/>
        </p:nvPicPr>
        <p:blipFill>
          <a:blip r:embed="rId3"/>
          <a:srcRect/>
          <a:stretch>
            <a:fillRect/>
          </a:stretch>
        </p:blipFill>
        <p:spPr bwMode="auto">
          <a:xfrm>
            <a:off x="1619250" y="1628775"/>
            <a:ext cx="5948363" cy="4529138"/>
          </a:xfrm>
          <a:prstGeom prst="rect">
            <a:avLst/>
          </a:prstGeom>
          <a:noFill/>
          <a:ln w="12700" cap="sq">
            <a:noFill/>
            <a:miter lim="800000"/>
            <a:headEnd type="none" w="sm" len="sm"/>
            <a:tailEnd type="none" w="sm" len="sm"/>
          </a:ln>
          <a:effectLst/>
        </p:spPr>
      </p:pic>
      <p:sp>
        <p:nvSpPr>
          <p:cNvPr id="729094" name="Text Box 6"/>
          <p:cNvSpPr txBox="1">
            <a:spLocks noChangeArrowheads="1"/>
          </p:cNvSpPr>
          <p:nvPr/>
        </p:nvSpPr>
        <p:spPr bwMode="auto">
          <a:xfrm>
            <a:off x="1908175" y="1989138"/>
            <a:ext cx="1404938" cy="244475"/>
          </a:xfrm>
          <a:prstGeom prst="rect">
            <a:avLst/>
          </a:prstGeom>
          <a:noFill/>
          <a:ln w="12700" cap="sq">
            <a:noFill/>
            <a:miter lim="800000"/>
            <a:headEnd type="none" w="sm" len="sm"/>
            <a:tailEnd type="none" w="sm" len="sm"/>
          </a:ln>
          <a:effectLst/>
        </p:spPr>
        <p:txBody>
          <a:bodyPr wrap="none">
            <a:spAutoFit/>
          </a:bodyPr>
          <a:lstStyle/>
          <a:p>
            <a:r>
              <a:rPr lang="es-ES_tradnl" sz="1000"/>
              <a:t>Direct Digital Synthesis</a:t>
            </a:r>
            <a:endParaRPr lang="es-ES" sz="1000"/>
          </a:p>
        </p:txBody>
      </p:sp>
      <p:sp>
        <p:nvSpPr>
          <p:cNvPr id="729095" name="Text Box 7"/>
          <p:cNvSpPr txBox="1">
            <a:spLocks noChangeArrowheads="1"/>
          </p:cNvSpPr>
          <p:nvPr/>
        </p:nvSpPr>
        <p:spPr bwMode="auto">
          <a:xfrm>
            <a:off x="3995738" y="1916113"/>
            <a:ext cx="869950" cy="244475"/>
          </a:xfrm>
          <a:prstGeom prst="rect">
            <a:avLst/>
          </a:prstGeom>
          <a:noFill/>
          <a:ln w="12700" cap="sq">
            <a:noFill/>
            <a:miter lim="800000"/>
            <a:headEnd type="none" w="sm" len="sm"/>
            <a:tailEnd type="none" w="sm" len="sm"/>
          </a:ln>
          <a:effectLst/>
        </p:spPr>
        <p:txBody>
          <a:bodyPr wrap="none">
            <a:spAutoFit/>
          </a:bodyPr>
          <a:lstStyle/>
          <a:p>
            <a:r>
              <a:rPr lang="es-ES_tradnl" sz="1000">
                <a:solidFill>
                  <a:srgbClr val="008000"/>
                </a:solidFill>
              </a:rPr>
              <a:t>Amplificador</a:t>
            </a:r>
            <a:endParaRPr lang="es-ES" sz="1000">
              <a:solidFill>
                <a:srgbClr val="008000"/>
              </a:solidFill>
            </a:endParaRPr>
          </a:p>
        </p:txBody>
      </p:sp>
      <p:sp>
        <p:nvSpPr>
          <p:cNvPr id="729096" name="Text Box 8"/>
          <p:cNvSpPr txBox="1">
            <a:spLocks noChangeArrowheads="1"/>
          </p:cNvSpPr>
          <p:nvPr/>
        </p:nvSpPr>
        <p:spPr bwMode="auto">
          <a:xfrm>
            <a:off x="5364163" y="2060575"/>
            <a:ext cx="828675" cy="244475"/>
          </a:xfrm>
          <a:prstGeom prst="rect">
            <a:avLst/>
          </a:prstGeom>
          <a:noFill/>
          <a:ln w="12700" cap="sq">
            <a:noFill/>
            <a:miter lim="800000"/>
            <a:headEnd type="none" w="sm" len="sm"/>
            <a:tailEnd type="none" w="sm" len="sm"/>
          </a:ln>
          <a:effectLst/>
        </p:spPr>
        <p:txBody>
          <a:bodyPr wrap="none">
            <a:spAutoFit/>
          </a:bodyPr>
          <a:lstStyle/>
          <a:p>
            <a:r>
              <a:rPr lang="es-ES_tradnl" sz="1000">
                <a:solidFill>
                  <a:srgbClr val="008000"/>
                </a:solidFill>
              </a:rPr>
              <a:t>Atenuadores</a:t>
            </a:r>
            <a:endParaRPr lang="es-ES" sz="1000">
              <a:solidFill>
                <a:srgbClr val="008000"/>
              </a:solidFill>
            </a:endParaRPr>
          </a:p>
        </p:txBody>
      </p:sp>
      <p:sp>
        <p:nvSpPr>
          <p:cNvPr id="729098" name="Rectangle 10"/>
          <p:cNvSpPr>
            <a:spLocks noChangeArrowheads="1"/>
          </p:cNvSpPr>
          <p:nvPr/>
        </p:nvSpPr>
        <p:spPr bwMode="auto">
          <a:xfrm>
            <a:off x="900113" y="5805488"/>
            <a:ext cx="1193800" cy="366712"/>
          </a:xfrm>
          <a:prstGeom prst="rect">
            <a:avLst/>
          </a:prstGeom>
          <a:noFill/>
          <a:ln w="12700" cap="sq">
            <a:noFill/>
            <a:miter lim="800000"/>
            <a:headEnd type="none" w="sm" len="sm"/>
            <a:tailEnd type="none" w="sm" len="sm"/>
          </a:ln>
          <a:effectLst/>
        </p:spPr>
        <p:txBody>
          <a:bodyPr wrap="none">
            <a:spAutoFit/>
          </a:bodyPr>
          <a:lstStyle/>
          <a:p>
            <a:r>
              <a:rPr lang="es-ES" sz="1800"/>
              <a:t>Fuente: [3]</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78" name="Text Box 2"/>
          <p:cNvSpPr txBox="1">
            <a:spLocks noChangeArrowheads="1"/>
          </p:cNvSpPr>
          <p:nvPr/>
        </p:nvSpPr>
        <p:spPr bwMode="auto">
          <a:xfrm>
            <a:off x="0" y="3138488"/>
            <a:ext cx="9144000" cy="579437"/>
          </a:xfrm>
          <a:prstGeom prst="rect">
            <a:avLst/>
          </a:prstGeom>
          <a:noFill/>
          <a:ln w="12700" cap="sq">
            <a:noFill/>
            <a:miter lim="800000"/>
            <a:headEnd type="none" w="sm" len="sm"/>
            <a:tailEnd type="none" w="sm" len="sm"/>
          </a:ln>
          <a:effectLst/>
        </p:spPr>
        <p:txBody>
          <a:bodyPr>
            <a:spAutoFit/>
          </a:bodyPr>
          <a:lstStyle/>
          <a:p>
            <a:pPr marL="457200" indent="-457200" algn="ctr">
              <a:buClr>
                <a:srgbClr val="336600"/>
              </a:buClr>
              <a:buFont typeface="Wingdings" pitchFamily="2" charset="2"/>
              <a:buNone/>
            </a:pPr>
            <a:r>
              <a:rPr lang="es-ES" sz="3200" dirty="0">
                <a:solidFill>
                  <a:schemeClr val="accent5">
                    <a:lumMod val="50000"/>
                  </a:schemeClr>
                </a:solidFill>
                <a:effectLst>
                  <a:outerShdw blurRad="38100" dist="38100" dir="2700000" algn="tl">
                    <a:srgbClr val="000000">
                      <a:alpha val="43137"/>
                    </a:srgbClr>
                  </a:outerShdw>
                </a:effectLst>
                <a:latin typeface="Arial" charset="0"/>
              </a:rPr>
              <a:t>Contadores de intervalos de tiempo</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Text Box 2"/>
          <p:cNvSpPr txBox="1">
            <a:spLocks noChangeArrowheads="1"/>
          </p:cNvSpPr>
          <p:nvPr/>
        </p:nvSpPr>
        <p:spPr bwMode="auto">
          <a:xfrm>
            <a:off x="1042988" y="1773238"/>
            <a:ext cx="7254875" cy="1917700"/>
          </a:xfrm>
          <a:prstGeom prst="rect">
            <a:avLst/>
          </a:prstGeom>
          <a:noFill/>
          <a:ln w="9525">
            <a:noFill/>
            <a:miter lim="800000"/>
            <a:headEnd/>
            <a:tailEnd/>
          </a:ln>
          <a:effectLst/>
        </p:spPr>
        <p:txBody>
          <a:bodyPr>
            <a:spAutoFit/>
          </a:bodyPr>
          <a:lstStyle/>
          <a:p>
            <a:pPr marL="271463" lvl="1" indent="-6350"/>
            <a:r>
              <a:rPr lang="es-MX">
                <a:solidFill>
                  <a:srgbClr val="336600"/>
                </a:solidFill>
              </a:rPr>
              <a:t>El contador de intervalos de tiempo es la herramienta de medición principal para la determinación de estabilidad en un reloj. Su función básica es la de medir el tiempo transcurrido entre dos acontecimientos (inicio y paro).</a:t>
            </a:r>
          </a:p>
        </p:txBody>
      </p:sp>
      <p:sp>
        <p:nvSpPr>
          <p:cNvPr id="651269" name="Rectangle 5"/>
          <p:cNvSpPr>
            <a:spLocks noChangeArrowheads="1"/>
          </p:cNvSpPr>
          <p:nvPr/>
        </p:nvSpPr>
        <p:spPr bwMode="auto">
          <a:xfrm>
            <a:off x="1042988" y="836613"/>
            <a:ext cx="7921625" cy="431800"/>
          </a:xfrm>
          <a:prstGeom prst="rect">
            <a:avLst/>
          </a:prstGeom>
          <a:noFill/>
          <a:ln w="9525">
            <a:noFill/>
            <a:miter lim="800000"/>
            <a:headEnd/>
            <a:tailEnd/>
          </a:ln>
          <a:effectLst/>
        </p:spPr>
        <p:txBody>
          <a:bodyPr lIns="92075" tIns="46038" rIns="92075" bIns="46038" anchor="b"/>
          <a:lstStyle/>
          <a:p>
            <a:r>
              <a:rPr lang="es-ES_tradnl" sz="2000" dirty="0">
                <a:solidFill>
                  <a:srgbClr val="CC0000"/>
                </a:solidFill>
                <a:effectLst>
                  <a:outerShdw blurRad="38100" dist="38100" dir="2700000" algn="tl">
                    <a:srgbClr val="C0C0C0"/>
                  </a:outerShdw>
                </a:effectLst>
                <a:latin typeface="Arial" charset="0"/>
              </a:rPr>
              <a:t>¿Qué es? ¿Para qué sirve?</a:t>
            </a:r>
          </a:p>
        </p:txBody>
      </p:sp>
      <p:pic>
        <p:nvPicPr>
          <p:cNvPr id="651270" name="Picture 6" descr="DSC00918"/>
          <p:cNvPicPr>
            <a:picLocks noChangeAspect="1" noChangeArrowheads="1"/>
          </p:cNvPicPr>
          <p:nvPr/>
        </p:nvPicPr>
        <p:blipFill>
          <a:blip r:embed="rId3" cstate="print"/>
          <a:srcRect t="30742" b="13879"/>
          <a:stretch>
            <a:fillRect/>
          </a:stretch>
        </p:blipFill>
        <p:spPr bwMode="auto">
          <a:xfrm>
            <a:off x="2051050" y="3789363"/>
            <a:ext cx="4679950" cy="1944687"/>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162" name="Text Box 2"/>
          <p:cNvSpPr txBox="1">
            <a:spLocks noChangeArrowheads="1"/>
          </p:cNvSpPr>
          <p:nvPr/>
        </p:nvSpPr>
        <p:spPr bwMode="auto">
          <a:xfrm>
            <a:off x="1042988" y="1773238"/>
            <a:ext cx="7254875" cy="1187450"/>
          </a:xfrm>
          <a:prstGeom prst="rect">
            <a:avLst/>
          </a:prstGeom>
          <a:noFill/>
          <a:ln w="9525">
            <a:noFill/>
            <a:miter lim="800000"/>
            <a:headEnd/>
            <a:tailEnd/>
          </a:ln>
          <a:effectLst/>
        </p:spPr>
        <p:txBody>
          <a:bodyPr>
            <a:spAutoFit/>
          </a:bodyPr>
          <a:lstStyle/>
          <a:p>
            <a:pPr marL="271463" lvl="1" indent="-6350"/>
            <a:r>
              <a:rPr lang="es-MX">
                <a:solidFill>
                  <a:srgbClr val="336600"/>
                </a:solidFill>
              </a:rPr>
              <a:t>Consiste típicamente en descubrir una señal eléctrica </a:t>
            </a:r>
            <a:r>
              <a:rPr lang="es-MX" i="1">
                <a:solidFill>
                  <a:srgbClr val="336600"/>
                </a:solidFill>
              </a:rPr>
              <a:t>V(t)</a:t>
            </a:r>
            <a:r>
              <a:rPr lang="es-MX">
                <a:solidFill>
                  <a:srgbClr val="336600"/>
                </a:solidFill>
              </a:rPr>
              <a:t> acercándose a algún umbral sobre el canal de entrada.</a:t>
            </a:r>
          </a:p>
        </p:txBody>
      </p:sp>
      <p:sp>
        <p:nvSpPr>
          <p:cNvPr id="732164" name="Rectangle 4"/>
          <p:cNvSpPr>
            <a:spLocks noChangeArrowheads="1"/>
          </p:cNvSpPr>
          <p:nvPr/>
        </p:nvSpPr>
        <p:spPr bwMode="auto">
          <a:xfrm>
            <a:off x="1042988" y="836613"/>
            <a:ext cx="7921625" cy="431800"/>
          </a:xfrm>
          <a:prstGeom prst="rect">
            <a:avLst/>
          </a:prstGeom>
          <a:noFill/>
          <a:ln w="9525">
            <a:noFill/>
            <a:miter lim="800000"/>
            <a:headEnd/>
            <a:tailEnd/>
          </a:ln>
          <a:effectLst/>
        </p:spPr>
        <p:txBody>
          <a:bodyPr lIns="92075" tIns="46038" rIns="92075" bIns="46038" anchor="b"/>
          <a:lstStyle/>
          <a:p>
            <a:r>
              <a:rPr lang="es-ES_tradnl" sz="2000" dirty="0">
                <a:solidFill>
                  <a:srgbClr val="CC0000"/>
                </a:solidFill>
                <a:effectLst>
                  <a:outerShdw blurRad="38100" dist="38100" dir="2700000" algn="tl">
                    <a:srgbClr val="C0C0C0"/>
                  </a:outerShdw>
                </a:effectLst>
                <a:latin typeface="Arial" charset="0"/>
              </a:rPr>
              <a:t>¿Qué es el </a:t>
            </a:r>
            <a:r>
              <a:rPr lang="es-ES_tradnl" sz="2000" i="1" dirty="0" err="1">
                <a:solidFill>
                  <a:srgbClr val="CC0000"/>
                </a:solidFill>
                <a:effectLst>
                  <a:outerShdw blurRad="38100" dist="38100" dir="2700000" algn="tl">
                    <a:srgbClr val="C0C0C0"/>
                  </a:outerShdw>
                </a:effectLst>
              </a:rPr>
              <a:t>Trigger</a:t>
            </a:r>
            <a:r>
              <a:rPr lang="es-ES_tradnl" sz="2000" i="1" dirty="0">
                <a:solidFill>
                  <a:srgbClr val="CC0000"/>
                </a:solidFill>
                <a:effectLst>
                  <a:outerShdw blurRad="38100" dist="38100" dir="2700000" algn="tl">
                    <a:srgbClr val="C0C0C0"/>
                  </a:outerShdw>
                </a:effectLst>
              </a:rPr>
              <a:t> </a:t>
            </a:r>
            <a:r>
              <a:rPr lang="es-ES_tradnl" sz="2000" i="1" dirty="0" err="1">
                <a:solidFill>
                  <a:srgbClr val="CC0000"/>
                </a:solidFill>
                <a:effectLst>
                  <a:outerShdw blurRad="38100" dist="38100" dir="2700000" algn="tl">
                    <a:srgbClr val="C0C0C0"/>
                  </a:outerShdw>
                </a:effectLst>
              </a:rPr>
              <a:t>Event</a:t>
            </a:r>
            <a:r>
              <a:rPr lang="es-ES_tradnl" sz="2000" dirty="0">
                <a:solidFill>
                  <a:srgbClr val="CC0000"/>
                </a:solidFill>
                <a:effectLst>
                  <a:outerShdw blurRad="38100" dist="38100" dir="2700000" algn="tl">
                    <a:srgbClr val="C0C0C0"/>
                  </a:outerShdw>
                </a:effectLst>
                <a:latin typeface="Arial" charset="0"/>
              </a:rPr>
              <a:t>?</a:t>
            </a:r>
          </a:p>
        </p:txBody>
      </p:sp>
      <p:pic>
        <p:nvPicPr>
          <p:cNvPr id="732167" name="Picture 7"/>
          <p:cNvPicPr>
            <a:picLocks noChangeAspect="1" noChangeArrowheads="1"/>
          </p:cNvPicPr>
          <p:nvPr/>
        </p:nvPicPr>
        <p:blipFill>
          <a:blip r:embed="rId3"/>
          <a:srcRect/>
          <a:stretch>
            <a:fillRect/>
          </a:stretch>
        </p:blipFill>
        <p:spPr bwMode="auto">
          <a:xfrm>
            <a:off x="2268538" y="3068638"/>
            <a:ext cx="4692650" cy="2689225"/>
          </a:xfrm>
          <a:prstGeom prst="rect">
            <a:avLst/>
          </a:prstGeom>
          <a:noFill/>
          <a:ln w="12700" cap="sq">
            <a:noFill/>
            <a:miter lim="800000"/>
            <a:headEnd type="none" w="sm" len="sm"/>
            <a:tailEnd type="none" w="sm" len="sm"/>
          </a:ln>
          <a:effectLst/>
        </p:spPr>
      </p:pic>
      <p:sp>
        <p:nvSpPr>
          <p:cNvPr id="732169" name="Rectangle 9"/>
          <p:cNvSpPr>
            <a:spLocks noChangeArrowheads="1"/>
          </p:cNvSpPr>
          <p:nvPr/>
        </p:nvSpPr>
        <p:spPr bwMode="auto">
          <a:xfrm>
            <a:off x="1042988" y="5789296"/>
            <a:ext cx="1193800" cy="366712"/>
          </a:xfrm>
          <a:prstGeom prst="rect">
            <a:avLst/>
          </a:prstGeom>
          <a:noFill/>
          <a:ln w="12700" cap="sq">
            <a:noFill/>
            <a:miter lim="800000"/>
            <a:headEnd type="none" w="sm" len="sm"/>
            <a:tailEnd type="none" w="sm" len="sm"/>
          </a:ln>
          <a:effectLst/>
        </p:spPr>
        <p:txBody>
          <a:bodyPr wrap="none">
            <a:spAutoFit/>
          </a:bodyPr>
          <a:lstStyle/>
          <a:p>
            <a:r>
              <a:rPr lang="es-ES" sz="1800" dirty="0"/>
              <a:t>Fuente: [1]</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210" name="Text Box 2"/>
          <p:cNvSpPr txBox="1">
            <a:spLocks noChangeArrowheads="1"/>
          </p:cNvSpPr>
          <p:nvPr/>
        </p:nvSpPr>
        <p:spPr bwMode="auto">
          <a:xfrm>
            <a:off x="1232562" y="1302304"/>
            <a:ext cx="7254875" cy="1569660"/>
          </a:xfrm>
          <a:prstGeom prst="rect">
            <a:avLst/>
          </a:prstGeom>
          <a:noFill/>
          <a:ln w="9525">
            <a:noFill/>
            <a:miter lim="800000"/>
            <a:headEnd/>
            <a:tailEnd/>
          </a:ln>
          <a:effectLst/>
        </p:spPr>
        <p:txBody>
          <a:bodyPr>
            <a:spAutoFit/>
          </a:bodyPr>
          <a:lstStyle/>
          <a:p>
            <a:pPr marL="179388" lvl="1" indent="6350"/>
            <a:r>
              <a:rPr lang="es-MX" dirty="0">
                <a:solidFill>
                  <a:srgbClr val="336600"/>
                </a:solidFill>
              </a:rPr>
              <a:t>El intervalo de tiempo se mide al incrementar un registro contador de acuerdo a una frecuencia muy alta y estable, suministrada por el oscilador interno o una frecuencia de referencia externa</a:t>
            </a:r>
            <a:r>
              <a:rPr lang="es-MX" dirty="0" smtClean="0">
                <a:solidFill>
                  <a:srgbClr val="336600"/>
                </a:solidFill>
              </a:rPr>
              <a:t>.</a:t>
            </a:r>
            <a:endParaRPr lang="es-MX" dirty="0">
              <a:solidFill>
                <a:srgbClr val="336600"/>
              </a:solidFill>
            </a:endParaRPr>
          </a:p>
        </p:txBody>
      </p:sp>
      <p:sp>
        <p:nvSpPr>
          <p:cNvPr id="734212" name="Rectangle 4"/>
          <p:cNvSpPr>
            <a:spLocks noChangeArrowheads="1"/>
          </p:cNvSpPr>
          <p:nvPr/>
        </p:nvSpPr>
        <p:spPr bwMode="auto">
          <a:xfrm>
            <a:off x="1042988" y="836613"/>
            <a:ext cx="7921625" cy="431800"/>
          </a:xfrm>
          <a:prstGeom prst="rect">
            <a:avLst/>
          </a:prstGeom>
          <a:noFill/>
          <a:ln w="9525">
            <a:noFill/>
            <a:miter lim="800000"/>
            <a:headEnd/>
            <a:tailEnd/>
          </a:ln>
          <a:effectLst/>
        </p:spPr>
        <p:txBody>
          <a:bodyPr lIns="92075" tIns="46038" rIns="92075" bIns="46038" anchor="b"/>
          <a:lstStyle/>
          <a:p>
            <a:r>
              <a:rPr lang="es-ES_tradnl" sz="2000" dirty="0">
                <a:solidFill>
                  <a:srgbClr val="CC0000"/>
                </a:solidFill>
                <a:effectLst>
                  <a:outerShdw blurRad="38100" dist="38100" dir="2700000" algn="tl">
                    <a:srgbClr val="C0C0C0"/>
                  </a:outerShdw>
                </a:effectLst>
                <a:latin typeface="Arial" charset="0"/>
              </a:rPr>
              <a:t>¿Cómo funciona el contador de intervalos de tiempo? </a:t>
            </a:r>
          </a:p>
        </p:txBody>
      </p:sp>
      <p:sp>
        <p:nvSpPr>
          <p:cNvPr id="734218" name="Rectangle 10"/>
          <p:cNvSpPr>
            <a:spLocks noChangeArrowheads="1"/>
          </p:cNvSpPr>
          <p:nvPr/>
        </p:nvSpPr>
        <p:spPr bwMode="auto">
          <a:xfrm>
            <a:off x="900113" y="5805488"/>
            <a:ext cx="1193800" cy="366712"/>
          </a:xfrm>
          <a:prstGeom prst="rect">
            <a:avLst/>
          </a:prstGeom>
          <a:noFill/>
          <a:ln w="12700" cap="sq">
            <a:noFill/>
            <a:miter lim="800000"/>
            <a:headEnd type="none" w="sm" len="sm"/>
            <a:tailEnd type="none" w="sm" len="sm"/>
          </a:ln>
          <a:effectLst/>
        </p:spPr>
        <p:txBody>
          <a:bodyPr wrap="none">
            <a:spAutoFit/>
          </a:bodyPr>
          <a:lstStyle/>
          <a:p>
            <a:r>
              <a:rPr lang="es-ES" sz="1800"/>
              <a:t>Fuente: [2]</a:t>
            </a:r>
          </a:p>
        </p:txBody>
      </p:sp>
      <p:cxnSp>
        <p:nvCxnSpPr>
          <p:cNvPr id="3" name="2 Conector recto"/>
          <p:cNvCxnSpPr/>
          <p:nvPr/>
        </p:nvCxnSpPr>
        <p:spPr>
          <a:xfrm>
            <a:off x="2344221" y="3861048"/>
            <a:ext cx="360000" cy="0"/>
          </a:xfrm>
          <a:prstGeom prst="line">
            <a:avLst/>
          </a:prstGeom>
        </p:spPr>
        <p:style>
          <a:lnRef idx="2">
            <a:schemeClr val="dk1"/>
          </a:lnRef>
          <a:fillRef idx="0">
            <a:schemeClr val="dk1"/>
          </a:fillRef>
          <a:effectRef idx="1">
            <a:schemeClr val="dk1"/>
          </a:effectRef>
          <a:fontRef idx="minor">
            <a:schemeClr val="tx1"/>
          </a:fontRef>
        </p:style>
      </p:cxnSp>
      <p:cxnSp>
        <p:nvCxnSpPr>
          <p:cNvPr id="10" name="9 Conector recto"/>
          <p:cNvCxnSpPr/>
          <p:nvPr/>
        </p:nvCxnSpPr>
        <p:spPr>
          <a:xfrm>
            <a:off x="3064221" y="3861048"/>
            <a:ext cx="360000" cy="0"/>
          </a:xfrm>
          <a:prstGeom prst="line">
            <a:avLst/>
          </a:prstGeom>
        </p:spPr>
        <p:style>
          <a:lnRef idx="2">
            <a:schemeClr val="dk1"/>
          </a:lnRef>
          <a:fillRef idx="0">
            <a:schemeClr val="dk1"/>
          </a:fillRef>
          <a:effectRef idx="1">
            <a:schemeClr val="dk1"/>
          </a:effectRef>
          <a:fontRef idx="minor">
            <a:schemeClr val="tx1"/>
          </a:fontRef>
        </p:style>
      </p:cxnSp>
      <p:cxnSp>
        <p:nvCxnSpPr>
          <p:cNvPr id="11" name="10 Conector recto"/>
          <p:cNvCxnSpPr/>
          <p:nvPr/>
        </p:nvCxnSpPr>
        <p:spPr>
          <a:xfrm>
            <a:off x="3784221" y="3861048"/>
            <a:ext cx="360000" cy="0"/>
          </a:xfrm>
          <a:prstGeom prst="line">
            <a:avLst/>
          </a:prstGeom>
        </p:spPr>
        <p:style>
          <a:lnRef idx="2">
            <a:schemeClr val="dk1"/>
          </a:lnRef>
          <a:fillRef idx="0">
            <a:schemeClr val="dk1"/>
          </a:fillRef>
          <a:effectRef idx="1">
            <a:schemeClr val="dk1"/>
          </a:effectRef>
          <a:fontRef idx="minor">
            <a:schemeClr val="tx1"/>
          </a:fontRef>
        </p:style>
      </p:cxnSp>
      <p:cxnSp>
        <p:nvCxnSpPr>
          <p:cNvPr id="12" name="11 Conector recto"/>
          <p:cNvCxnSpPr/>
          <p:nvPr/>
        </p:nvCxnSpPr>
        <p:spPr>
          <a:xfrm>
            <a:off x="4504221" y="3861048"/>
            <a:ext cx="360000" cy="0"/>
          </a:xfrm>
          <a:prstGeom prst="line">
            <a:avLst/>
          </a:prstGeom>
        </p:spPr>
        <p:style>
          <a:lnRef idx="2">
            <a:schemeClr val="dk1"/>
          </a:lnRef>
          <a:fillRef idx="0">
            <a:schemeClr val="dk1"/>
          </a:fillRef>
          <a:effectRef idx="1">
            <a:schemeClr val="dk1"/>
          </a:effectRef>
          <a:fontRef idx="minor">
            <a:schemeClr val="tx1"/>
          </a:fontRef>
        </p:style>
      </p:cxnSp>
      <p:cxnSp>
        <p:nvCxnSpPr>
          <p:cNvPr id="13" name="12 Conector recto"/>
          <p:cNvCxnSpPr/>
          <p:nvPr/>
        </p:nvCxnSpPr>
        <p:spPr>
          <a:xfrm>
            <a:off x="5224221" y="3861048"/>
            <a:ext cx="360000" cy="0"/>
          </a:xfrm>
          <a:prstGeom prst="line">
            <a:avLst/>
          </a:prstGeom>
        </p:spPr>
        <p:style>
          <a:lnRef idx="2">
            <a:schemeClr val="dk1"/>
          </a:lnRef>
          <a:fillRef idx="0">
            <a:schemeClr val="dk1"/>
          </a:fillRef>
          <a:effectRef idx="1">
            <a:schemeClr val="dk1"/>
          </a:effectRef>
          <a:fontRef idx="minor">
            <a:schemeClr val="tx1"/>
          </a:fontRef>
        </p:style>
      </p:cxnSp>
      <p:cxnSp>
        <p:nvCxnSpPr>
          <p:cNvPr id="14" name="13 Conector recto"/>
          <p:cNvCxnSpPr/>
          <p:nvPr/>
        </p:nvCxnSpPr>
        <p:spPr>
          <a:xfrm>
            <a:off x="5944221" y="3861048"/>
            <a:ext cx="360000" cy="0"/>
          </a:xfrm>
          <a:prstGeom prst="line">
            <a:avLst/>
          </a:prstGeom>
        </p:spPr>
        <p:style>
          <a:lnRef idx="2">
            <a:schemeClr val="dk1"/>
          </a:lnRef>
          <a:fillRef idx="0">
            <a:schemeClr val="dk1"/>
          </a:fillRef>
          <a:effectRef idx="1">
            <a:schemeClr val="dk1"/>
          </a:effectRef>
          <a:fontRef idx="minor">
            <a:schemeClr val="tx1"/>
          </a:fontRef>
        </p:style>
      </p:cxnSp>
      <p:cxnSp>
        <p:nvCxnSpPr>
          <p:cNvPr id="15" name="14 Conector recto"/>
          <p:cNvCxnSpPr/>
          <p:nvPr/>
        </p:nvCxnSpPr>
        <p:spPr>
          <a:xfrm>
            <a:off x="6664221" y="3861048"/>
            <a:ext cx="360000" cy="0"/>
          </a:xfrm>
          <a:prstGeom prst="line">
            <a:avLst/>
          </a:prstGeom>
        </p:spPr>
        <p:style>
          <a:lnRef idx="2">
            <a:schemeClr val="dk1"/>
          </a:lnRef>
          <a:fillRef idx="0">
            <a:schemeClr val="dk1"/>
          </a:fillRef>
          <a:effectRef idx="1">
            <a:schemeClr val="dk1"/>
          </a:effectRef>
          <a:fontRef idx="minor">
            <a:schemeClr val="tx1"/>
          </a:fontRef>
        </p:style>
      </p:cxnSp>
      <p:cxnSp>
        <p:nvCxnSpPr>
          <p:cNvPr id="16" name="15 Conector recto"/>
          <p:cNvCxnSpPr/>
          <p:nvPr/>
        </p:nvCxnSpPr>
        <p:spPr>
          <a:xfrm>
            <a:off x="2704221" y="3141048"/>
            <a:ext cx="360000" cy="0"/>
          </a:xfrm>
          <a:prstGeom prst="line">
            <a:avLst/>
          </a:prstGeom>
        </p:spPr>
        <p:style>
          <a:lnRef idx="2">
            <a:schemeClr val="dk1"/>
          </a:lnRef>
          <a:fillRef idx="0">
            <a:schemeClr val="dk1"/>
          </a:fillRef>
          <a:effectRef idx="1">
            <a:schemeClr val="dk1"/>
          </a:effectRef>
          <a:fontRef idx="minor">
            <a:schemeClr val="tx1"/>
          </a:fontRef>
        </p:style>
      </p:cxnSp>
      <p:cxnSp>
        <p:nvCxnSpPr>
          <p:cNvPr id="17" name="16 Conector recto"/>
          <p:cNvCxnSpPr/>
          <p:nvPr/>
        </p:nvCxnSpPr>
        <p:spPr>
          <a:xfrm>
            <a:off x="3424221" y="3141048"/>
            <a:ext cx="360000" cy="0"/>
          </a:xfrm>
          <a:prstGeom prst="line">
            <a:avLst/>
          </a:prstGeom>
        </p:spPr>
        <p:style>
          <a:lnRef idx="2">
            <a:schemeClr val="dk1"/>
          </a:lnRef>
          <a:fillRef idx="0">
            <a:schemeClr val="dk1"/>
          </a:fillRef>
          <a:effectRef idx="1">
            <a:schemeClr val="dk1"/>
          </a:effectRef>
          <a:fontRef idx="minor">
            <a:schemeClr val="tx1"/>
          </a:fontRef>
        </p:style>
      </p:cxnSp>
      <p:cxnSp>
        <p:nvCxnSpPr>
          <p:cNvPr id="18" name="17 Conector recto"/>
          <p:cNvCxnSpPr/>
          <p:nvPr/>
        </p:nvCxnSpPr>
        <p:spPr>
          <a:xfrm>
            <a:off x="4144221" y="3141048"/>
            <a:ext cx="360000" cy="0"/>
          </a:xfrm>
          <a:prstGeom prst="line">
            <a:avLst/>
          </a:prstGeom>
        </p:spPr>
        <p:style>
          <a:lnRef idx="2">
            <a:schemeClr val="dk1"/>
          </a:lnRef>
          <a:fillRef idx="0">
            <a:schemeClr val="dk1"/>
          </a:fillRef>
          <a:effectRef idx="1">
            <a:schemeClr val="dk1"/>
          </a:effectRef>
          <a:fontRef idx="minor">
            <a:schemeClr val="tx1"/>
          </a:fontRef>
        </p:style>
      </p:cxnSp>
      <p:cxnSp>
        <p:nvCxnSpPr>
          <p:cNvPr id="19" name="18 Conector recto"/>
          <p:cNvCxnSpPr/>
          <p:nvPr/>
        </p:nvCxnSpPr>
        <p:spPr>
          <a:xfrm>
            <a:off x="4864221" y="3141048"/>
            <a:ext cx="360000" cy="0"/>
          </a:xfrm>
          <a:prstGeom prst="line">
            <a:avLst/>
          </a:prstGeom>
        </p:spPr>
        <p:style>
          <a:lnRef idx="2">
            <a:schemeClr val="dk1"/>
          </a:lnRef>
          <a:fillRef idx="0">
            <a:schemeClr val="dk1"/>
          </a:fillRef>
          <a:effectRef idx="1">
            <a:schemeClr val="dk1"/>
          </a:effectRef>
          <a:fontRef idx="minor">
            <a:schemeClr val="tx1"/>
          </a:fontRef>
        </p:style>
      </p:cxnSp>
      <p:cxnSp>
        <p:nvCxnSpPr>
          <p:cNvPr id="20" name="19 Conector recto"/>
          <p:cNvCxnSpPr/>
          <p:nvPr/>
        </p:nvCxnSpPr>
        <p:spPr>
          <a:xfrm>
            <a:off x="5584221" y="3141048"/>
            <a:ext cx="360000" cy="0"/>
          </a:xfrm>
          <a:prstGeom prst="line">
            <a:avLst/>
          </a:prstGeom>
        </p:spPr>
        <p:style>
          <a:lnRef idx="2">
            <a:schemeClr val="dk1"/>
          </a:lnRef>
          <a:fillRef idx="0">
            <a:schemeClr val="dk1"/>
          </a:fillRef>
          <a:effectRef idx="1">
            <a:schemeClr val="dk1"/>
          </a:effectRef>
          <a:fontRef idx="minor">
            <a:schemeClr val="tx1"/>
          </a:fontRef>
        </p:style>
      </p:cxnSp>
      <p:cxnSp>
        <p:nvCxnSpPr>
          <p:cNvPr id="21" name="20 Conector recto"/>
          <p:cNvCxnSpPr/>
          <p:nvPr/>
        </p:nvCxnSpPr>
        <p:spPr>
          <a:xfrm>
            <a:off x="6304221" y="3141048"/>
            <a:ext cx="360000" cy="0"/>
          </a:xfrm>
          <a:prstGeom prst="line">
            <a:avLst/>
          </a:prstGeom>
        </p:spPr>
        <p:style>
          <a:lnRef idx="2">
            <a:schemeClr val="dk1"/>
          </a:lnRef>
          <a:fillRef idx="0">
            <a:schemeClr val="dk1"/>
          </a:fillRef>
          <a:effectRef idx="1">
            <a:schemeClr val="dk1"/>
          </a:effectRef>
          <a:fontRef idx="minor">
            <a:schemeClr val="tx1"/>
          </a:fontRef>
        </p:style>
      </p:cxnSp>
      <p:cxnSp>
        <p:nvCxnSpPr>
          <p:cNvPr id="7" name="6 Conector recto"/>
          <p:cNvCxnSpPr/>
          <p:nvPr/>
        </p:nvCxnSpPr>
        <p:spPr>
          <a:xfrm>
            <a:off x="2704221" y="3141048"/>
            <a:ext cx="0" cy="720000"/>
          </a:xfrm>
          <a:prstGeom prst="line">
            <a:avLst/>
          </a:prstGeom>
        </p:spPr>
        <p:style>
          <a:lnRef idx="2">
            <a:schemeClr val="dk1"/>
          </a:lnRef>
          <a:fillRef idx="0">
            <a:schemeClr val="dk1"/>
          </a:fillRef>
          <a:effectRef idx="1">
            <a:schemeClr val="dk1"/>
          </a:effectRef>
          <a:fontRef idx="minor">
            <a:schemeClr val="tx1"/>
          </a:fontRef>
        </p:style>
      </p:cxnSp>
      <p:cxnSp>
        <p:nvCxnSpPr>
          <p:cNvPr id="9" name="8 Conector recto"/>
          <p:cNvCxnSpPr/>
          <p:nvPr/>
        </p:nvCxnSpPr>
        <p:spPr>
          <a:xfrm>
            <a:off x="3064221" y="3141048"/>
            <a:ext cx="0" cy="720000"/>
          </a:xfrm>
          <a:prstGeom prst="line">
            <a:avLst/>
          </a:prstGeom>
        </p:spPr>
        <p:style>
          <a:lnRef idx="2">
            <a:schemeClr val="dk1"/>
          </a:lnRef>
          <a:fillRef idx="0">
            <a:schemeClr val="dk1"/>
          </a:fillRef>
          <a:effectRef idx="1">
            <a:schemeClr val="dk1"/>
          </a:effectRef>
          <a:fontRef idx="minor">
            <a:schemeClr val="tx1"/>
          </a:fontRef>
        </p:style>
      </p:cxnSp>
      <p:cxnSp>
        <p:nvCxnSpPr>
          <p:cNvPr id="24" name="23 Conector recto"/>
          <p:cNvCxnSpPr/>
          <p:nvPr/>
        </p:nvCxnSpPr>
        <p:spPr>
          <a:xfrm>
            <a:off x="3424221" y="3141048"/>
            <a:ext cx="0" cy="720000"/>
          </a:xfrm>
          <a:prstGeom prst="line">
            <a:avLst/>
          </a:prstGeom>
        </p:spPr>
        <p:style>
          <a:lnRef idx="2">
            <a:schemeClr val="dk1"/>
          </a:lnRef>
          <a:fillRef idx="0">
            <a:schemeClr val="dk1"/>
          </a:fillRef>
          <a:effectRef idx="1">
            <a:schemeClr val="dk1"/>
          </a:effectRef>
          <a:fontRef idx="minor">
            <a:schemeClr val="tx1"/>
          </a:fontRef>
        </p:style>
      </p:cxnSp>
      <p:cxnSp>
        <p:nvCxnSpPr>
          <p:cNvPr id="26" name="25 Conector recto"/>
          <p:cNvCxnSpPr/>
          <p:nvPr/>
        </p:nvCxnSpPr>
        <p:spPr>
          <a:xfrm>
            <a:off x="3784221" y="3141048"/>
            <a:ext cx="0" cy="720000"/>
          </a:xfrm>
          <a:prstGeom prst="line">
            <a:avLst/>
          </a:prstGeom>
        </p:spPr>
        <p:style>
          <a:lnRef idx="2">
            <a:schemeClr val="dk1"/>
          </a:lnRef>
          <a:fillRef idx="0">
            <a:schemeClr val="dk1"/>
          </a:fillRef>
          <a:effectRef idx="1">
            <a:schemeClr val="dk1"/>
          </a:effectRef>
          <a:fontRef idx="minor">
            <a:schemeClr val="tx1"/>
          </a:fontRef>
        </p:style>
      </p:cxnSp>
      <p:cxnSp>
        <p:nvCxnSpPr>
          <p:cNvPr id="28" name="27 Conector recto"/>
          <p:cNvCxnSpPr/>
          <p:nvPr/>
        </p:nvCxnSpPr>
        <p:spPr>
          <a:xfrm>
            <a:off x="4144221" y="3141048"/>
            <a:ext cx="0" cy="720000"/>
          </a:xfrm>
          <a:prstGeom prst="line">
            <a:avLst/>
          </a:prstGeom>
        </p:spPr>
        <p:style>
          <a:lnRef idx="2">
            <a:schemeClr val="dk1"/>
          </a:lnRef>
          <a:fillRef idx="0">
            <a:schemeClr val="dk1"/>
          </a:fillRef>
          <a:effectRef idx="1">
            <a:schemeClr val="dk1"/>
          </a:effectRef>
          <a:fontRef idx="minor">
            <a:schemeClr val="tx1"/>
          </a:fontRef>
        </p:style>
      </p:cxnSp>
      <p:cxnSp>
        <p:nvCxnSpPr>
          <p:cNvPr id="734221" name="734220 Conector recto"/>
          <p:cNvCxnSpPr/>
          <p:nvPr/>
        </p:nvCxnSpPr>
        <p:spPr>
          <a:xfrm>
            <a:off x="4864221" y="3141048"/>
            <a:ext cx="0" cy="720000"/>
          </a:xfrm>
          <a:prstGeom prst="line">
            <a:avLst/>
          </a:prstGeom>
        </p:spPr>
        <p:style>
          <a:lnRef idx="2">
            <a:schemeClr val="dk1"/>
          </a:lnRef>
          <a:fillRef idx="0">
            <a:schemeClr val="dk1"/>
          </a:fillRef>
          <a:effectRef idx="1">
            <a:schemeClr val="dk1"/>
          </a:effectRef>
          <a:fontRef idx="minor">
            <a:schemeClr val="tx1"/>
          </a:fontRef>
        </p:style>
      </p:cxnSp>
      <p:cxnSp>
        <p:nvCxnSpPr>
          <p:cNvPr id="734223" name="734222 Conector recto"/>
          <p:cNvCxnSpPr/>
          <p:nvPr/>
        </p:nvCxnSpPr>
        <p:spPr>
          <a:xfrm>
            <a:off x="5224221" y="3141048"/>
            <a:ext cx="0" cy="720000"/>
          </a:xfrm>
          <a:prstGeom prst="line">
            <a:avLst/>
          </a:prstGeom>
        </p:spPr>
        <p:style>
          <a:lnRef idx="2">
            <a:schemeClr val="dk1"/>
          </a:lnRef>
          <a:fillRef idx="0">
            <a:schemeClr val="dk1"/>
          </a:fillRef>
          <a:effectRef idx="1">
            <a:schemeClr val="dk1"/>
          </a:effectRef>
          <a:fontRef idx="minor">
            <a:schemeClr val="tx1"/>
          </a:fontRef>
        </p:style>
      </p:cxnSp>
      <p:cxnSp>
        <p:nvCxnSpPr>
          <p:cNvPr id="734225" name="734224 Conector recto"/>
          <p:cNvCxnSpPr/>
          <p:nvPr/>
        </p:nvCxnSpPr>
        <p:spPr>
          <a:xfrm>
            <a:off x="5584221" y="3141048"/>
            <a:ext cx="0" cy="720000"/>
          </a:xfrm>
          <a:prstGeom prst="line">
            <a:avLst/>
          </a:prstGeom>
        </p:spPr>
        <p:style>
          <a:lnRef idx="2">
            <a:schemeClr val="dk1"/>
          </a:lnRef>
          <a:fillRef idx="0">
            <a:schemeClr val="dk1"/>
          </a:fillRef>
          <a:effectRef idx="1">
            <a:schemeClr val="dk1"/>
          </a:effectRef>
          <a:fontRef idx="minor">
            <a:schemeClr val="tx1"/>
          </a:fontRef>
        </p:style>
      </p:cxnSp>
      <p:cxnSp>
        <p:nvCxnSpPr>
          <p:cNvPr id="734229" name="734228 Conector recto"/>
          <p:cNvCxnSpPr/>
          <p:nvPr/>
        </p:nvCxnSpPr>
        <p:spPr>
          <a:xfrm>
            <a:off x="5944221" y="3141048"/>
            <a:ext cx="0" cy="720000"/>
          </a:xfrm>
          <a:prstGeom prst="line">
            <a:avLst/>
          </a:prstGeom>
        </p:spPr>
        <p:style>
          <a:lnRef idx="2">
            <a:schemeClr val="dk1"/>
          </a:lnRef>
          <a:fillRef idx="0">
            <a:schemeClr val="dk1"/>
          </a:fillRef>
          <a:effectRef idx="1">
            <a:schemeClr val="dk1"/>
          </a:effectRef>
          <a:fontRef idx="minor">
            <a:schemeClr val="tx1"/>
          </a:fontRef>
        </p:style>
      </p:cxnSp>
      <p:cxnSp>
        <p:nvCxnSpPr>
          <p:cNvPr id="734231" name="734230 Conector recto"/>
          <p:cNvCxnSpPr/>
          <p:nvPr/>
        </p:nvCxnSpPr>
        <p:spPr>
          <a:xfrm>
            <a:off x="6304221" y="3141048"/>
            <a:ext cx="0" cy="720000"/>
          </a:xfrm>
          <a:prstGeom prst="line">
            <a:avLst/>
          </a:prstGeom>
        </p:spPr>
        <p:style>
          <a:lnRef idx="2">
            <a:schemeClr val="dk1"/>
          </a:lnRef>
          <a:fillRef idx="0">
            <a:schemeClr val="dk1"/>
          </a:fillRef>
          <a:effectRef idx="1">
            <a:schemeClr val="dk1"/>
          </a:effectRef>
          <a:fontRef idx="minor">
            <a:schemeClr val="tx1"/>
          </a:fontRef>
        </p:style>
      </p:cxnSp>
      <p:cxnSp>
        <p:nvCxnSpPr>
          <p:cNvPr id="734233" name="734232 Conector recto"/>
          <p:cNvCxnSpPr/>
          <p:nvPr/>
        </p:nvCxnSpPr>
        <p:spPr>
          <a:xfrm>
            <a:off x="6664221" y="3141048"/>
            <a:ext cx="0" cy="720000"/>
          </a:xfrm>
          <a:prstGeom prst="line">
            <a:avLst/>
          </a:prstGeom>
        </p:spPr>
        <p:style>
          <a:lnRef idx="2">
            <a:schemeClr val="dk1"/>
          </a:lnRef>
          <a:fillRef idx="0">
            <a:schemeClr val="dk1"/>
          </a:fillRef>
          <a:effectRef idx="1">
            <a:schemeClr val="dk1"/>
          </a:effectRef>
          <a:fontRef idx="minor">
            <a:schemeClr val="tx1"/>
          </a:fontRef>
        </p:style>
      </p:cxnSp>
      <p:cxnSp>
        <p:nvCxnSpPr>
          <p:cNvPr id="734235" name="734234 Conector recto"/>
          <p:cNvCxnSpPr/>
          <p:nvPr/>
        </p:nvCxnSpPr>
        <p:spPr>
          <a:xfrm>
            <a:off x="4504221" y="3141048"/>
            <a:ext cx="0" cy="720000"/>
          </a:xfrm>
          <a:prstGeom prst="line">
            <a:avLst/>
          </a:prstGeom>
        </p:spPr>
        <p:style>
          <a:lnRef idx="2">
            <a:schemeClr val="dk1"/>
          </a:lnRef>
          <a:fillRef idx="0">
            <a:schemeClr val="dk1"/>
          </a:fillRef>
          <a:effectRef idx="1">
            <a:schemeClr val="dk1"/>
          </a:effectRef>
          <a:fontRef idx="minor">
            <a:schemeClr val="tx1"/>
          </a:fontRef>
        </p:style>
      </p:cxnSp>
      <p:cxnSp>
        <p:nvCxnSpPr>
          <p:cNvPr id="734237" name="734236 Conector recto"/>
          <p:cNvCxnSpPr/>
          <p:nvPr/>
        </p:nvCxnSpPr>
        <p:spPr>
          <a:xfrm>
            <a:off x="2344221" y="4662176"/>
            <a:ext cx="360000" cy="0"/>
          </a:xfrm>
          <a:prstGeom prst="line">
            <a:avLst/>
          </a:prstGeom>
        </p:spPr>
        <p:style>
          <a:lnRef idx="2">
            <a:schemeClr val="accent4"/>
          </a:lnRef>
          <a:fillRef idx="0">
            <a:schemeClr val="accent4"/>
          </a:fillRef>
          <a:effectRef idx="1">
            <a:schemeClr val="accent4"/>
          </a:effectRef>
          <a:fontRef idx="minor">
            <a:schemeClr val="tx1"/>
          </a:fontRef>
        </p:style>
      </p:cxnSp>
      <p:cxnSp>
        <p:nvCxnSpPr>
          <p:cNvPr id="734239" name="734238 Conector recto"/>
          <p:cNvCxnSpPr/>
          <p:nvPr/>
        </p:nvCxnSpPr>
        <p:spPr>
          <a:xfrm>
            <a:off x="2704221" y="4122176"/>
            <a:ext cx="108000" cy="0"/>
          </a:xfrm>
          <a:prstGeom prst="line">
            <a:avLst/>
          </a:prstGeom>
        </p:spPr>
        <p:style>
          <a:lnRef idx="2">
            <a:schemeClr val="accent4"/>
          </a:lnRef>
          <a:fillRef idx="0">
            <a:schemeClr val="accent4"/>
          </a:fillRef>
          <a:effectRef idx="1">
            <a:schemeClr val="accent4"/>
          </a:effectRef>
          <a:fontRef idx="minor">
            <a:schemeClr val="tx1"/>
          </a:fontRef>
        </p:style>
      </p:cxnSp>
      <p:cxnSp>
        <p:nvCxnSpPr>
          <p:cNvPr id="64" name="63 Conector recto"/>
          <p:cNvCxnSpPr/>
          <p:nvPr/>
        </p:nvCxnSpPr>
        <p:spPr>
          <a:xfrm>
            <a:off x="2812221" y="4665114"/>
            <a:ext cx="4320000" cy="0"/>
          </a:xfrm>
          <a:prstGeom prst="line">
            <a:avLst/>
          </a:prstGeom>
        </p:spPr>
        <p:style>
          <a:lnRef idx="2">
            <a:schemeClr val="accent4"/>
          </a:lnRef>
          <a:fillRef idx="0">
            <a:schemeClr val="accent4"/>
          </a:fillRef>
          <a:effectRef idx="1">
            <a:schemeClr val="accent4"/>
          </a:effectRef>
          <a:fontRef idx="minor">
            <a:schemeClr val="tx1"/>
          </a:fontRef>
        </p:style>
      </p:cxnSp>
      <p:cxnSp>
        <p:nvCxnSpPr>
          <p:cNvPr id="66" name="65 Conector recto"/>
          <p:cNvCxnSpPr/>
          <p:nvPr/>
        </p:nvCxnSpPr>
        <p:spPr>
          <a:xfrm>
            <a:off x="2704221" y="4122176"/>
            <a:ext cx="0" cy="542938"/>
          </a:xfrm>
          <a:prstGeom prst="line">
            <a:avLst/>
          </a:prstGeom>
        </p:spPr>
        <p:style>
          <a:lnRef idx="2">
            <a:schemeClr val="accent4"/>
          </a:lnRef>
          <a:fillRef idx="0">
            <a:schemeClr val="accent4"/>
          </a:fillRef>
          <a:effectRef idx="1">
            <a:schemeClr val="accent4"/>
          </a:effectRef>
          <a:fontRef idx="minor">
            <a:schemeClr val="tx1"/>
          </a:fontRef>
        </p:style>
      </p:cxnSp>
      <p:cxnSp>
        <p:nvCxnSpPr>
          <p:cNvPr id="68" name="67 Conector recto"/>
          <p:cNvCxnSpPr/>
          <p:nvPr/>
        </p:nvCxnSpPr>
        <p:spPr>
          <a:xfrm>
            <a:off x="2812221" y="4122176"/>
            <a:ext cx="0" cy="542938"/>
          </a:xfrm>
          <a:prstGeom prst="line">
            <a:avLst/>
          </a:prstGeom>
        </p:spPr>
        <p:style>
          <a:lnRef idx="2">
            <a:schemeClr val="accent4"/>
          </a:lnRef>
          <a:fillRef idx="0">
            <a:schemeClr val="accent4"/>
          </a:fillRef>
          <a:effectRef idx="1">
            <a:schemeClr val="accent4"/>
          </a:effectRef>
          <a:fontRef idx="minor">
            <a:schemeClr val="tx1"/>
          </a:fontRef>
        </p:style>
      </p:cxnSp>
      <p:cxnSp>
        <p:nvCxnSpPr>
          <p:cNvPr id="70" name="69 Conector recto"/>
          <p:cNvCxnSpPr/>
          <p:nvPr/>
        </p:nvCxnSpPr>
        <p:spPr>
          <a:xfrm>
            <a:off x="2344221" y="5516717"/>
            <a:ext cx="3240000"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71" name="70 Conector recto"/>
          <p:cNvCxnSpPr/>
          <p:nvPr/>
        </p:nvCxnSpPr>
        <p:spPr>
          <a:xfrm>
            <a:off x="5584221" y="4976717"/>
            <a:ext cx="108000"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72" name="71 Conector recto"/>
          <p:cNvCxnSpPr/>
          <p:nvPr/>
        </p:nvCxnSpPr>
        <p:spPr>
          <a:xfrm>
            <a:off x="5692221" y="5519655"/>
            <a:ext cx="1440000"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73" name="72 Conector recto"/>
          <p:cNvCxnSpPr/>
          <p:nvPr/>
        </p:nvCxnSpPr>
        <p:spPr>
          <a:xfrm>
            <a:off x="5584221" y="4976717"/>
            <a:ext cx="0" cy="542938"/>
          </a:xfrm>
          <a:prstGeom prst="line">
            <a:avLst/>
          </a:prstGeom>
        </p:spPr>
        <p:style>
          <a:lnRef idx="2">
            <a:schemeClr val="accent5"/>
          </a:lnRef>
          <a:fillRef idx="0">
            <a:schemeClr val="accent5"/>
          </a:fillRef>
          <a:effectRef idx="1">
            <a:schemeClr val="accent5"/>
          </a:effectRef>
          <a:fontRef idx="minor">
            <a:schemeClr val="tx1"/>
          </a:fontRef>
        </p:style>
      </p:cxnSp>
      <p:cxnSp>
        <p:nvCxnSpPr>
          <p:cNvPr id="74" name="73 Conector recto"/>
          <p:cNvCxnSpPr/>
          <p:nvPr/>
        </p:nvCxnSpPr>
        <p:spPr>
          <a:xfrm>
            <a:off x="5692221" y="4976717"/>
            <a:ext cx="0" cy="542938"/>
          </a:xfrm>
          <a:prstGeom prst="line">
            <a:avLst/>
          </a:prstGeom>
        </p:spPr>
        <p:style>
          <a:lnRef idx="2">
            <a:schemeClr val="accent5"/>
          </a:lnRef>
          <a:fillRef idx="0">
            <a:schemeClr val="accent5"/>
          </a:fillRef>
          <a:effectRef idx="1">
            <a:schemeClr val="accent5"/>
          </a:effectRef>
          <a:fontRef idx="minor">
            <a:schemeClr val="tx1"/>
          </a:fontRef>
        </p:style>
      </p:cxnSp>
      <p:cxnSp>
        <p:nvCxnSpPr>
          <p:cNvPr id="76" name="75 Conector recto"/>
          <p:cNvCxnSpPr/>
          <p:nvPr/>
        </p:nvCxnSpPr>
        <p:spPr>
          <a:xfrm>
            <a:off x="2703600" y="2996952"/>
            <a:ext cx="0" cy="288000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77" name="76 Conector recto"/>
          <p:cNvCxnSpPr/>
          <p:nvPr/>
        </p:nvCxnSpPr>
        <p:spPr>
          <a:xfrm>
            <a:off x="5583600" y="2998800"/>
            <a:ext cx="0" cy="288000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78" name="77 CuadroTexto"/>
          <p:cNvSpPr txBox="1"/>
          <p:nvPr/>
        </p:nvSpPr>
        <p:spPr>
          <a:xfrm>
            <a:off x="1368000" y="3501048"/>
            <a:ext cx="861351" cy="338554"/>
          </a:xfrm>
          <a:prstGeom prst="rect">
            <a:avLst/>
          </a:prstGeom>
          <a:noFill/>
        </p:spPr>
        <p:txBody>
          <a:bodyPr wrap="square" rtlCol="0">
            <a:spAutoFit/>
          </a:bodyPr>
          <a:lstStyle/>
          <a:p>
            <a:r>
              <a:rPr lang="es-MX" sz="1600" dirty="0" smtClean="0">
                <a:latin typeface="Arial" pitchFamily="34" charset="0"/>
                <a:cs typeface="Arial" pitchFamily="34" charset="0"/>
              </a:rPr>
              <a:t>OSC</a:t>
            </a:r>
            <a:endParaRPr lang="es-MX" sz="1600" dirty="0">
              <a:latin typeface="Arial" pitchFamily="34" charset="0"/>
              <a:cs typeface="Arial" pitchFamily="34" charset="0"/>
            </a:endParaRPr>
          </a:p>
        </p:txBody>
      </p:sp>
      <p:sp>
        <p:nvSpPr>
          <p:cNvPr id="79" name="78 CuadroTexto"/>
          <p:cNvSpPr txBox="1"/>
          <p:nvPr/>
        </p:nvSpPr>
        <p:spPr>
          <a:xfrm>
            <a:off x="1368000" y="4314121"/>
            <a:ext cx="861351" cy="338554"/>
          </a:xfrm>
          <a:prstGeom prst="rect">
            <a:avLst/>
          </a:prstGeom>
          <a:noFill/>
        </p:spPr>
        <p:txBody>
          <a:bodyPr wrap="square" rtlCol="0">
            <a:spAutoFit/>
          </a:bodyPr>
          <a:lstStyle/>
          <a:p>
            <a:r>
              <a:rPr lang="es-MX" sz="1600" dirty="0" smtClean="0">
                <a:latin typeface="Arial" pitchFamily="34" charset="0"/>
                <a:cs typeface="Arial" pitchFamily="34" charset="0"/>
              </a:rPr>
              <a:t>START</a:t>
            </a:r>
            <a:endParaRPr lang="es-MX" sz="1600" dirty="0">
              <a:latin typeface="Arial" pitchFamily="34" charset="0"/>
              <a:cs typeface="Arial" pitchFamily="34" charset="0"/>
            </a:endParaRPr>
          </a:p>
        </p:txBody>
      </p:sp>
      <p:sp>
        <p:nvSpPr>
          <p:cNvPr id="80" name="79 CuadroTexto"/>
          <p:cNvSpPr txBox="1"/>
          <p:nvPr/>
        </p:nvSpPr>
        <p:spPr>
          <a:xfrm>
            <a:off x="1368000" y="5176234"/>
            <a:ext cx="861351" cy="338554"/>
          </a:xfrm>
          <a:prstGeom prst="rect">
            <a:avLst/>
          </a:prstGeom>
          <a:noFill/>
        </p:spPr>
        <p:txBody>
          <a:bodyPr wrap="square" rtlCol="0">
            <a:spAutoFit/>
          </a:bodyPr>
          <a:lstStyle/>
          <a:p>
            <a:r>
              <a:rPr lang="es-MX" sz="1600" dirty="0" smtClean="0">
                <a:latin typeface="Arial" pitchFamily="34" charset="0"/>
                <a:cs typeface="Arial" pitchFamily="34" charset="0"/>
              </a:rPr>
              <a:t>STOP</a:t>
            </a:r>
            <a:endParaRPr lang="es-MX" sz="1600" dirty="0">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210" name="Text Box 2"/>
          <p:cNvSpPr txBox="1">
            <a:spLocks noChangeArrowheads="1"/>
          </p:cNvSpPr>
          <p:nvPr/>
        </p:nvSpPr>
        <p:spPr bwMode="auto">
          <a:xfrm>
            <a:off x="1232562" y="1302304"/>
            <a:ext cx="7254875" cy="1569660"/>
          </a:xfrm>
          <a:prstGeom prst="rect">
            <a:avLst/>
          </a:prstGeom>
          <a:noFill/>
          <a:ln w="9525">
            <a:noFill/>
            <a:miter lim="800000"/>
            <a:headEnd/>
            <a:tailEnd/>
          </a:ln>
          <a:effectLst/>
        </p:spPr>
        <p:txBody>
          <a:bodyPr>
            <a:spAutoFit/>
          </a:bodyPr>
          <a:lstStyle/>
          <a:p>
            <a:pPr marL="179388" lvl="1" indent="6350"/>
            <a:r>
              <a:rPr lang="es-MX" dirty="0">
                <a:solidFill>
                  <a:srgbClr val="336600"/>
                </a:solidFill>
              </a:rPr>
              <a:t>El intervalo de tiempo se mide al incrementar un registro contador de acuerdo a una frecuencia muy alta y estable, suministrada por el oscilador interno o una frecuencia de referencia externa</a:t>
            </a:r>
            <a:r>
              <a:rPr lang="es-MX" dirty="0" smtClean="0">
                <a:solidFill>
                  <a:srgbClr val="336600"/>
                </a:solidFill>
              </a:rPr>
              <a:t>.</a:t>
            </a:r>
            <a:endParaRPr lang="es-MX" dirty="0">
              <a:solidFill>
                <a:srgbClr val="336600"/>
              </a:solidFill>
            </a:endParaRPr>
          </a:p>
        </p:txBody>
      </p:sp>
      <p:sp>
        <p:nvSpPr>
          <p:cNvPr id="734212" name="Rectangle 4"/>
          <p:cNvSpPr>
            <a:spLocks noChangeArrowheads="1"/>
          </p:cNvSpPr>
          <p:nvPr/>
        </p:nvSpPr>
        <p:spPr bwMode="auto">
          <a:xfrm>
            <a:off x="1042988" y="836613"/>
            <a:ext cx="7921625" cy="431800"/>
          </a:xfrm>
          <a:prstGeom prst="rect">
            <a:avLst/>
          </a:prstGeom>
          <a:noFill/>
          <a:ln w="9525">
            <a:noFill/>
            <a:miter lim="800000"/>
            <a:headEnd/>
            <a:tailEnd/>
          </a:ln>
          <a:effectLst/>
        </p:spPr>
        <p:txBody>
          <a:bodyPr lIns="92075" tIns="46038" rIns="92075" bIns="46038" anchor="b"/>
          <a:lstStyle/>
          <a:p>
            <a:r>
              <a:rPr lang="es-ES_tradnl" sz="2000" dirty="0">
                <a:solidFill>
                  <a:srgbClr val="CC0000"/>
                </a:solidFill>
                <a:effectLst>
                  <a:outerShdw blurRad="38100" dist="38100" dir="2700000" algn="tl">
                    <a:srgbClr val="C0C0C0"/>
                  </a:outerShdw>
                </a:effectLst>
                <a:latin typeface="Arial" charset="0"/>
              </a:rPr>
              <a:t>¿Cómo funciona el contador de intervalos de tiempo? </a:t>
            </a:r>
          </a:p>
        </p:txBody>
      </p:sp>
      <p:sp>
        <p:nvSpPr>
          <p:cNvPr id="734218" name="Rectangle 10"/>
          <p:cNvSpPr>
            <a:spLocks noChangeArrowheads="1"/>
          </p:cNvSpPr>
          <p:nvPr/>
        </p:nvSpPr>
        <p:spPr bwMode="auto">
          <a:xfrm>
            <a:off x="900113" y="5805488"/>
            <a:ext cx="1193800" cy="366712"/>
          </a:xfrm>
          <a:prstGeom prst="rect">
            <a:avLst/>
          </a:prstGeom>
          <a:noFill/>
          <a:ln w="12700" cap="sq">
            <a:noFill/>
            <a:miter lim="800000"/>
            <a:headEnd type="none" w="sm" len="sm"/>
            <a:tailEnd type="none" w="sm" len="sm"/>
          </a:ln>
          <a:effectLst/>
        </p:spPr>
        <p:txBody>
          <a:bodyPr wrap="none">
            <a:spAutoFit/>
          </a:bodyPr>
          <a:lstStyle/>
          <a:p>
            <a:r>
              <a:rPr lang="es-ES" sz="1800"/>
              <a:t>Fuente: [2]</a:t>
            </a:r>
          </a:p>
        </p:txBody>
      </p:sp>
      <p:cxnSp>
        <p:nvCxnSpPr>
          <p:cNvPr id="3" name="2 Conector recto"/>
          <p:cNvCxnSpPr/>
          <p:nvPr/>
        </p:nvCxnSpPr>
        <p:spPr>
          <a:xfrm>
            <a:off x="2344221" y="3861048"/>
            <a:ext cx="360000" cy="0"/>
          </a:xfrm>
          <a:prstGeom prst="line">
            <a:avLst/>
          </a:prstGeom>
        </p:spPr>
        <p:style>
          <a:lnRef idx="2">
            <a:schemeClr val="dk1"/>
          </a:lnRef>
          <a:fillRef idx="0">
            <a:schemeClr val="dk1"/>
          </a:fillRef>
          <a:effectRef idx="1">
            <a:schemeClr val="dk1"/>
          </a:effectRef>
          <a:fontRef idx="minor">
            <a:schemeClr val="tx1"/>
          </a:fontRef>
        </p:style>
      </p:cxnSp>
      <p:cxnSp>
        <p:nvCxnSpPr>
          <p:cNvPr id="10" name="9 Conector recto"/>
          <p:cNvCxnSpPr/>
          <p:nvPr/>
        </p:nvCxnSpPr>
        <p:spPr>
          <a:xfrm>
            <a:off x="3064221" y="3861048"/>
            <a:ext cx="360000" cy="0"/>
          </a:xfrm>
          <a:prstGeom prst="line">
            <a:avLst/>
          </a:prstGeom>
        </p:spPr>
        <p:style>
          <a:lnRef idx="2">
            <a:schemeClr val="dk1"/>
          </a:lnRef>
          <a:fillRef idx="0">
            <a:schemeClr val="dk1"/>
          </a:fillRef>
          <a:effectRef idx="1">
            <a:schemeClr val="dk1"/>
          </a:effectRef>
          <a:fontRef idx="minor">
            <a:schemeClr val="tx1"/>
          </a:fontRef>
        </p:style>
      </p:cxnSp>
      <p:cxnSp>
        <p:nvCxnSpPr>
          <p:cNvPr id="11" name="10 Conector recto"/>
          <p:cNvCxnSpPr/>
          <p:nvPr/>
        </p:nvCxnSpPr>
        <p:spPr>
          <a:xfrm>
            <a:off x="3784221" y="3861048"/>
            <a:ext cx="360000" cy="0"/>
          </a:xfrm>
          <a:prstGeom prst="line">
            <a:avLst/>
          </a:prstGeom>
        </p:spPr>
        <p:style>
          <a:lnRef idx="2">
            <a:schemeClr val="dk1"/>
          </a:lnRef>
          <a:fillRef idx="0">
            <a:schemeClr val="dk1"/>
          </a:fillRef>
          <a:effectRef idx="1">
            <a:schemeClr val="dk1"/>
          </a:effectRef>
          <a:fontRef idx="minor">
            <a:schemeClr val="tx1"/>
          </a:fontRef>
        </p:style>
      </p:cxnSp>
      <p:cxnSp>
        <p:nvCxnSpPr>
          <p:cNvPr id="12" name="11 Conector recto"/>
          <p:cNvCxnSpPr/>
          <p:nvPr/>
        </p:nvCxnSpPr>
        <p:spPr>
          <a:xfrm>
            <a:off x="4504221" y="3861048"/>
            <a:ext cx="360000" cy="0"/>
          </a:xfrm>
          <a:prstGeom prst="line">
            <a:avLst/>
          </a:prstGeom>
        </p:spPr>
        <p:style>
          <a:lnRef idx="2">
            <a:schemeClr val="dk1"/>
          </a:lnRef>
          <a:fillRef idx="0">
            <a:schemeClr val="dk1"/>
          </a:fillRef>
          <a:effectRef idx="1">
            <a:schemeClr val="dk1"/>
          </a:effectRef>
          <a:fontRef idx="minor">
            <a:schemeClr val="tx1"/>
          </a:fontRef>
        </p:style>
      </p:cxnSp>
      <p:cxnSp>
        <p:nvCxnSpPr>
          <p:cNvPr id="13" name="12 Conector recto"/>
          <p:cNvCxnSpPr/>
          <p:nvPr/>
        </p:nvCxnSpPr>
        <p:spPr>
          <a:xfrm>
            <a:off x="5224221" y="3861048"/>
            <a:ext cx="360000" cy="0"/>
          </a:xfrm>
          <a:prstGeom prst="line">
            <a:avLst/>
          </a:prstGeom>
        </p:spPr>
        <p:style>
          <a:lnRef idx="2">
            <a:schemeClr val="dk1"/>
          </a:lnRef>
          <a:fillRef idx="0">
            <a:schemeClr val="dk1"/>
          </a:fillRef>
          <a:effectRef idx="1">
            <a:schemeClr val="dk1"/>
          </a:effectRef>
          <a:fontRef idx="minor">
            <a:schemeClr val="tx1"/>
          </a:fontRef>
        </p:style>
      </p:cxnSp>
      <p:cxnSp>
        <p:nvCxnSpPr>
          <p:cNvPr id="14" name="13 Conector recto"/>
          <p:cNvCxnSpPr/>
          <p:nvPr/>
        </p:nvCxnSpPr>
        <p:spPr>
          <a:xfrm>
            <a:off x="5944221" y="3861048"/>
            <a:ext cx="360000" cy="0"/>
          </a:xfrm>
          <a:prstGeom prst="line">
            <a:avLst/>
          </a:prstGeom>
        </p:spPr>
        <p:style>
          <a:lnRef idx="2">
            <a:schemeClr val="dk1"/>
          </a:lnRef>
          <a:fillRef idx="0">
            <a:schemeClr val="dk1"/>
          </a:fillRef>
          <a:effectRef idx="1">
            <a:schemeClr val="dk1"/>
          </a:effectRef>
          <a:fontRef idx="minor">
            <a:schemeClr val="tx1"/>
          </a:fontRef>
        </p:style>
      </p:cxnSp>
      <p:cxnSp>
        <p:nvCxnSpPr>
          <p:cNvPr id="15" name="14 Conector recto"/>
          <p:cNvCxnSpPr/>
          <p:nvPr/>
        </p:nvCxnSpPr>
        <p:spPr>
          <a:xfrm>
            <a:off x="6664221" y="3861048"/>
            <a:ext cx="360000" cy="0"/>
          </a:xfrm>
          <a:prstGeom prst="line">
            <a:avLst/>
          </a:prstGeom>
        </p:spPr>
        <p:style>
          <a:lnRef idx="2">
            <a:schemeClr val="dk1"/>
          </a:lnRef>
          <a:fillRef idx="0">
            <a:schemeClr val="dk1"/>
          </a:fillRef>
          <a:effectRef idx="1">
            <a:schemeClr val="dk1"/>
          </a:effectRef>
          <a:fontRef idx="minor">
            <a:schemeClr val="tx1"/>
          </a:fontRef>
        </p:style>
      </p:cxnSp>
      <p:cxnSp>
        <p:nvCxnSpPr>
          <p:cNvPr id="16" name="15 Conector recto"/>
          <p:cNvCxnSpPr/>
          <p:nvPr/>
        </p:nvCxnSpPr>
        <p:spPr>
          <a:xfrm>
            <a:off x="2704221" y="3141048"/>
            <a:ext cx="360000" cy="0"/>
          </a:xfrm>
          <a:prstGeom prst="line">
            <a:avLst/>
          </a:prstGeom>
        </p:spPr>
        <p:style>
          <a:lnRef idx="2">
            <a:schemeClr val="dk1"/>
          </a:lnRef>
          <a:fillRef idx="0">
            <a:schemeClr val="dk1"/>
          </a:fillRef>
          <a:effectRef idx="1">
            <a:schemeClr val="dk1"/>
          </a:effectRef>
          <a:fontRef idx="minor">
            <a:schemeClr val="tx1"/>
          </a:fontRef>
        </p:style>
      </p:cxnSp>
      <p:cxnSp>
        <p:nvCxnSpPr>
          <p:cNvPr id="17" name="16 Conector recto"/>
          <p:cNvCxnSpPr/>
          <p:nvPr/>
        </p:nvCxnSpPr>
        <p:spPr>
          <a:xfrm>
            <a:off x="3424221" y="3141048"/>
            <a:ext cx="360000" cy="0"/>
          </a:xfrm>
          <a:prstGeom prst="line">
            <a:avLst/>
          </a:prstGeom>
        </p:spPr>
        <p:style>
          <a:lnRef idx="2">
            <a:schemeClr val="dk1"/>
          </a:lnRef>
          <a:fillRef idx="0">
            <a:schemeClr val="dk1"/>
          </a:fillRef>
          <a:effectRef idx="1">
            <a:schemeClr val="dk1"/>
          </a:effectRef>
          <a:fontRef idx="minor">
            <a:schemeClr val="tx1"/>
          </a:fontRef>
        </p:style>
      </p:cxnSp>
      <p:cxnSp>
        <p:nvCxnSpPr>
          <p:cNvPr id="18" name="17 Conector recto"/>
          <p:cNvCxnSpPr/>
          <p:nvPr/>
        </p:nvCxnSpPr>
        <p:spPr>
          <a:xfrm>
            <a:off x="4144221" y="3141048"/>
            <a:ext cx="360000" cy="0"/>
          </a:xfrm>
          <a:prstGeom prst="line">
            <a:avLst/>
          </a:prstGeom>
        </p:spPr>
        <p:style>
          <a:lnRef idx="2">
            <a:schemeClr val="dk1"/>
          </a:lnRef>
          <a:fillRef idx="0">
            <a:schemeClr val="dk1"/>
          </a:fillRef>
          <a:effectRef idx="1">
            <a:schemeClr val="dk1"/>
          </a:effectRef>
          <a:fontRef idx="minor">
            <a:schemeClr val="tx1"/>
          </a:fontRef>
        </p:style>
      </p:cxnSp>
      <p:cxnSp>
        <p:nvCxnSpPr>
          <p:cNvPr id="19" name="18 Conector recto"/>
          <p:cNvCxnSpPr/>
          <p:nvPr/>
        </p:nvCxnSpPr>
        <p:spPr>
          <a:xfrm>
            <a:off x="4864221" y="3141048"/>
            <a:ext cx="360000" cy="0"/>
          </a:xfrm>
          <a:prstGeom prst="line">
            <a:avLst/>
          </a:prstGeom>
        </p:spPr>
        <p:style>
          <a:lnRef idx="2">
            <a:schemeClr val="dk1"/>
          </a:lnRef>
          <a:fillRef idx="0">
            <a:schemeClr val="dk1"/>
          </a:fillRef>
          <a:effectRef idx="1">
            <a:schemeClr val="dk1"/>
          </a:effectRef>
          <a:fontRef idx="minor">
            <a:schemeClr val="tx1"/>
          </a:fontRef>
        </p:style>
      </p:cxnSp>
      <p:cxnSp>
        <p:nvCxnSpPr>
          <p:cNvPr id="20" name="19 Conector recto"/>
          <p:cNvCxnSpPr/>
          <p:nvPr/>
        </p:nvCxnSpPr>
        <p:spPr>
          <a:xfrm>
            <a:off x="5584221" y="3141048"/>
            <a:ext cx="360000" cy="0"/>
          </a:xfrm>
          <a:prstGeom prst="line">
            <a:avLst/>
          </a:prstGeom>
        </p:spPr>
        <p:style>
          <a:lnRef idx="2">
            <a:schemeClr val="dk1"/>
          </a:lnRef>
          <a:fillRef idx="0">
            <a:schemeClr val="dk1"/>
          </a:fillRef>
          <a:effectRef idx="1">
            <a:schemeClr val="dk1"/>
          </a:effectRef>
          <a:fontRef idx="minor">
            <a:schemeClr val="tx1"/>
          </a:fontRef>
        </p:style>
      </p:cxnSp>
      <p:cxnSp>
        <p:nvCxnSpPr>
          <p:cNvPr id="21" name="20 Conector recto"/>
          <p:cNvCxnSpPr/>
          <p:nvPr/>
        </p:nvCxnSpPr>
        <p:spPr>
          <a:xfrm>
            <a:off x="6304221" y="3141048"/>
            <a:ext cx="360000" cy="0"/>
          </a:xfrm>
          <a:prstGeom prst="line">
            <a:avLst/>
          </a:prstGeom>
        </p:spPr>
        <p:style>
          <a:lnRef idx="2">
            <a:schemeClr val="dk1"/>
          </a:lnRef>
          <a:fillRef idx="0">
            <a:schemeClr val="dk1"/>
          </a:fillRef>
          <a:effectRef idx="1">
            <a:schemeClr val="dk1"/>
          </a:effectRef>
          <a:fontRef idx="minor">
            <a:schemeClr val="tx1"/>
          </a:fontRef>
        </p:style>
      </p:cxnSp>
      <p:cxnSp>
        <p:nvCxnSpPr>
          <p:cNvPr id="7" name="6 Conector recto"/>
          <p:cNvCxnSpPr/>
          <p:nvPr/>
        </p:nvCxnSpPr>
        <p:spPr>
          <a:xfrm>
            <a:off x="2704221" y="3141048"/>
            <a:ext cx="0" cy="720000"/>
          </a:xfrm>
          <a:prstGeom prst="line">
            <a:avLst/>
          </a:prstGeom>
        </p:spPr>
        <p:style>
          <a:lnRef idx="2">
            <a:schemeClr val="dk1"/>
          </a:lnRef>
          <a:fillRef idx="0">
            <a:schemeClr val="dk1"/>
          </a:fillRef>
          <a:effectRef idx="1">
            <a:schemeClr val="dk1"/>
          </a:effectRef>
          <a:fontRef idx="minor">
            <a:schemeClr val="tx1"/>
          </a:fontRef>
        </p:style>
      </p:cxnSp>
      <p:cxnSp>
        <p:nvCxnSpPr>
          <p:cNvPr id="9" name="8 Conector recto"/>
          <p:cNvCxnSpPr/>
          <p:nvPr/>
        </p:nvCxnSpPr>
        <p:spPr>
          <a:xfrm>
            <a:off x="3064221" y="3141048"/>
            <a:ext cx="0" cy="720000"/>
          </a:xfrm>
          <a:prstGeom prst="line">
            <a:avLst/>
          </a:prstGeom>
        </p:spPr>
        <p:style>
          <a:lnRef idx="2">
            <a:schemeClr val="dk1"/>
          </a:lnRef>
          <a:fillRef idx="0">
            <a:schemeClr val="dk1"/>
          </a:fillRef>
          <a:effectRef idx="1">
            <a:schemeClr val="dk1"/>
          </a:effectRef>
          <a:fontRef idx="minor">
            <a:schemeClr val="tx1"/>
          </a:fontRef>
        </p:style>
      </p:cxnSp>
      <p:cxnSp>
        <p:nvCxnSpPr>
          <p:cNvPr id="24" name="23 Conector recto"/>
          <p:cNvCxnSpPr/>
          <p:nvPr/>
        </p:nvCxnSpPr>
        <p:spPr>
          <a:xfrm>
            <a:off x="3424221" y="3141048"/>
            <a:ext cx="0" cy="720000"/>
          </a:xfrm>
          <a:prstGeom prst="line">
            <a:avLst/>
          </a:prstGeom>
        </p:spPr>
        <p:style>
          <a:lnRef idx="2">
            <a:schemeClr val="dk1"/>
          </a:lnRef>
          <a:fillRef idx="0">
            <a:schemeClr val="dk1"/>
          </a:fillRef>
          <a:effectRef idx="1">
            <a:schemeClr val="dk1"/>
          </a:effectRef>
          <a:fontRef idx="minor">
            <a:schemeClr val="tx1"/>
          </a:fontRef>
        </p:style>
      </p:cxnSp>
      <p:cxnSp>
        <p:nvCxnSpPr>
          <p:cNvPr id="26" name="25 Conector recto"/>
          <p:cNvCxnSpPr/>
          <p:nvPr/>
        </p:nvCxnSpPr>
        <p:spPr>
          <a:xfrm>
            <a:off x="3784221" y="3141048"/>
            <a:ext cx="0" cy="720000"/>
          </a:xfrm>
          <a:prstGeom prst="line">
            <a:avLst/>
          </a:prstGeom>
        </p:spPr>
        <p:style>
          <a:lnRef idx="2">
            <a:schemeClr val="dk1"/>
          </a:lnRef>
          <a:fillRef idx="0">
            <a:schemeClr val="dk1"/>
          </a:fillRef>
          <a:effectRef idx="1">
            <a:schemeClr val="dk1"/>
          </a:effectRef>
          <a:fontRef idx="minor">
            <a:schemeClr val="tx1"/>
          </a:fontRef>
        </p:style>
      </p:cxnSp>
      <p:cxnSp>
        <p:nvCxnSpPr>
          <p:cNvPr id="28" name="27 Conector recto"/>
          <p:cNvCxnSpPr/>
          <p:nvPr/>
        </p:nvCxnSpPr>
        <p:spPr>
          <a:xfrm>
            <a:off x="4144221" y="3141048"/>
            <a:ext cx="0" cy="720000"/>
          </a:xfrm>
          <a:prstGeom prst="line">
            <a:avLst/>
          </a:prstGeom>
        </p:spPr>
        <p:style>
          <a:lnRef idx="2">
            <a:schemeClr val="dk1"/>
          </a:lnRef>
          <a:fillRef idx="0">
            <a:schemeClr val="dk1"/>
          </a:fillRef>
          <a:effectRef idx="1">
            <a:schemeClr val="dk1"/>
          </a:effectRef>
          <a:fontRef idx="minor">
            <a:schemeClr val="tx1"/>
          </a:fontRef>
        </p:style>
      </p:cxnSp>
      <p:cxnSp>
        <p:nvCxnSpPr>
          <p:cNvPr id="734221" name="734220 Conector recto"/>
          <p:cNvCxnSpPr/>
          <p:nvPr/>
        </p:nvCxnSpPr>
        <p:spPr>
          <a:xfrm>
            <a:off x="4864221" y="3141048"/>
            <a:ext cx="0" cy="720000"/>
          </a:xfrm>
          <a:prstGeom prst="line">
            <a:avLst/>
          </a:prstGeom>
        </p:spPr>
        <p:style>
          <a:lnRef idx="2">
            <a:schemeClr val="dk1"/>
          </a:lnRef>
          <a:fillRef idx="0">
            <a:schemeClr val="dk1"/>
          </a:fillRef>
          <a:effectRef idx="1">
            <a:schemeClr val="dk1"/>
          </a:effectRef>
          <a:fontRef idx="minor">
            <a:schemeClr val="tx1"/>
          </a:fontRef>
        </p:style>
      </p:cxnSp>
      <p:cxnSp>
        <p:nvCxnSpPr>
          <p:cNvPr id="734223" name="734222 Conector recto"/>
          <p:cNvCxnSpPr/>
          <p:nvPr/>
        </p:nvCxnSpPr>
        <p:spPr>
          <a:xfrm>
            <a:off x="5224221" y="3141048"/>
            <a:ext cx="0" cy="720000"/>
          </a:xfrm>
          <a:prstGeom prst="line">
            <a:avLst/>
          </a:prstGeom>
        </p:spPr>
        <p:style>
          <a:lnRef idx="2">
            <a:schemeClr val="dk1"/>
          </a:lnRef>
          <a:fillRef idx="0">
            <a:schemeClr val="dk1"/>
          </a:fillRef>
          <a:effectRef idx="1">
            <a:schemeClr val="dk1"/>
          </a:effectRef>
          <a:fontRef idx="minor">
            <a:schemeClr val="tx1"/>
          </a:fontRef>
        </p:style>
      </p:cxnSp>
      <p:cxnSp>
        <p:nvCxnSpPr>
          <p:cNvPr id="734225" name="734224 Conector recto"/>
          <p:cNvCxnSpPr/>
          <p:nvPr/>
        </p:nvCxnSpPr>
        <p:spPr>
          <a:xfrm>
            <a:off x="5584221" y="3141048"/>
            <a:ext cx="0" cy="720000"/>
          </a:xfrm>
          <a:prstGeom prst="line">
            <a:avLst/>
          </a:prstGeom>
        </p:spPr>
        <p:style>
          <a:lnRef idx="2">
            <a:schemeClr val="dk1"/>
          </a:lnRef>
          <a:fillRef idx="0">
            <a:schemeClr val="dk1"/>
          </a:fillRef>
          <a:effectRef idx="1">
            <a:schemeClr val="dk1"/>
          </a:effectRef>
          <a:fontRef idx="minor">
            <a:schemeClr val="tx1"/>
          </a:fontRef>
        </p:style>
      </p:cxnSp>
      <p:cxnSp>
        <p:nvCxnSpPr>
          <p:cNvPr id="734229" name="734228 Conector recto"/>
          <p:cNvCxnSpPr/>
          <p:nvPr/>
        </p:nvCxnSpPr>
        <p:spPr>
          <a:xfrm>
            <a:off x="5944221" y="3141048"/>
            <a:ext cx="0" cy="720000"/>
          </a:xfrm>
          <a:prstGeom prst="line">
            <a:avLst/>
          </a:prstGeom>
        </p:spPr>
        <p:style>
          <a:lnRef idx="2">
            <a:schemeClr val="dk1"/>
          </a:lnRef>
          <a:fillRef idx="0">
            <a:schemeClr val="dk1"/>
          </a:fillRef>
          <a:effectRef idx="1">
            <a:schemeClr val="dk1"/>
          </a:effectRef>
          <a:fontRef idx="minor">
            <a:schemeClr val="tx1"/>
          </a:fontRef>
        </p:style>
      </p:cxnSp>
      <p:cxnSp>
        <p:nvCxnSpPr>
          <p:cNvPr id="734231" name="734230 Conector recto"/>
          <p:cNvCxnSpPr/>
          <p:nvPr/>
        </p:nvCxnSpPr>
        <p:spPr>
          <a:xfrm>
            <a:off x="6304221" y="3141048"/>
            <a:ext cx="0" cy="720000"/>
          </a:xfrm>
          <a:prstGeom prst="line">
            <a:avLst/>
          </a:prstGeom>
        </p:spPr>
        <p:style>
          <a:lnRef idx="2">
            <a:schemeClr val="dk1"/>
          </a:lnRef>
          <a:fillRef idx="0">
            <a:schemeClr val="dk1"/>
          </a:fillRef>
          <a:effectRef idx="1">
            <a:schemeClr val="dk1"/>
          </a:effectRef>
          <a:fontRef idx="minor">
            <a:schemeClr val="tx1"/>
          </a:fontRef>
        </p:style>
      </p:cxnSp>
      <p:cxnSp>
        <p:nvCxnSpPr>
          <p:cNvPr id="734233" name="734232 Conector recto"/>
          <p:cNvCxnSpPr/>
          <p:nvPr/>
        </p:nvCxnSpPr>
        <p:spPr>
          <a:xfrm>
            <a:off x="6664221" y="3141048"/>
            <a:ext cx="0" cy="720000"/>
          </a:xfrm>
          <a:prstGeom prst="line">
            <a:avLst/>
          </a:prstGeom>
        </p:spPr>
        <p:style>
          <a:lnRef idx="2">
            <a:schemeClr val="dk1"/>
          </a:lnRef>
          <a:fillRef idx="0">
            <a:schemeClr val="dk1"/>
          </a:fillRef>
          <a:effectRef idx="1">
            <a:schemeClr val="dk1"/>
          </a:effectRef>
          <a:fontRef idx="minor">
            <a:schemeClr val="tx1"/>
          </a:fontRef>
        </p:style>
      </p:cxnSp>
      <p:cxnSp>
        <p:nvCxnSpPr>
          <p:cNvPr id="734235" name="734234 Conector recto"/>
          <p:cNvCxnSpPr/>
          <p:nvPr/>
        </p:nvCxnSpPr>
        <p:spPr>
          <a:xfrm>
            <a:off x="4504221" y="3141048"/>
            <a:ext cx="0" cy="720000"/>
          </a:xfrm>
          <a:prstGeom prst="line">
            <a:avLst/>
          </a:prstGeom>
        </p:spPr>
        <p:style>
          <a:lnRef idx="2">
            <a:schemeClr val="dk1"/>
          </a:lnRef>
          <a:fillRef idx="0">
            <a:schemeClr val="dk1"/>
          </a:fillRef>
          <a:effectRef idx="1">
            <a:schemeClr val="dk1"/>
          </a:effectRef>
          <a:fontRef idx="minor">
            <a:schemeClr val="tx1"/>
          </a:fontRef>
        </p:style>
      </p:cxnSp>
      <p:cxnSp>
        <p:nvCxnSpPr>
          <p:cNvPr id="734237" name="734236 Conector recto"/>
          <p:cNvCxnSpPr/>
          <p:nvPr/>
        </p:nvCxnSpPr>
        <p:spPr>
          <a:xfrm>
            <a:off x="2344221" y="4662176"/>
            <a:ext cx="360000" cy="0"/>
          </a:xfrm>
          <a:prstGeom prst="line">
            <a:avLst/>
          </a:prstGeom>
        </p:spPr>
        <p:style>
          <a:lnRef idx="2">
            <a:schemeClr val="accent4"/>
          </a:lnRef>
          <a:fillRef idx="0">
            <a:schemeClr val="accent4"/>
          </a:fillRef>
          <a:effectRef idx="1">
            <a:schemeClr val="accent4"/>
          </a:effectRef>
          <a:fontRef idx="minor">
            <a:schemeClr val="tx1"/>
          </a:fontRef>
        </p:style>
      </p:cxnSp>
      <p:cxnSp>
        <p:nvCxnSpPr>
          <p:cNvPr id="734239" name="734238 Conector recto"/>
          <p:cNvCxnSpPr/>
          <p:nvPr/>
        </p:nvCxnSpPr>
        <p:spPr>
          <a:xfrm>
            <a:off x="2704221" y="4122176"/>
            <a:ext cx="108000" cy="0"/>
          </a:xfrm>
          <a:prstGeom prst="line">
            <a:avLst/>
          </a:prstGeom>
        </p:spPr>
        <p:style>
          <a:lnRef idx="2">
            <a:schemeClr val="accent4"/>
          </a:lnRef>
          <a:fillRef idx="0">
            <a:schemeClr val="accent4"/>
          </a:fillRef>
          <a:effectRef idx="1">
            <a:schemeClr val="accent4"/>
          </a:effectRef>
          <a:fontRef idx="minor">
            <a:schemeClr val="tx1"/>
          </a:fontRef>
        </p:style>
      </p:cxnSp>
      <p:cxnSp>
        <p:nvCxnSpPr>
          <p:cNvPr id="64" name="63 Conector recto"/>
          <p:cNvCxnSpPr/>
          <p:nvPr/>
        </p:nvCxnSpPr>
        <p:spPr>
          <a:xfrm>
            <a:off x="2812221" y="4665114"/>
            <a:ext cx="4320000" cy="0"/>
          </a:xfrm>
          <a:prstGeom prst="line">
            <a:avLst/>
          </a:prstGeom>
        </p:spPr>
        <p:style>
          <a:lnRef idx="2">
            <a:schemeClr val="accent4"/>
          </a:lnRef>
          <a:fillRef idx="0">
            <a:schemeClr val="accent4"/>
          </a:fillRef>
          <a:effectRef idx="1">
            <a:schemeClr val="accent4"/>
          </a:effectRef>
          <a:fontRef idx="minor">
            <a:schemeClr val="tx1"/>
          </a:fontRef>
        </p:style>
      </p:cxnSp>
      <p:cxnSp>
        <p:nvCxnSpPr>
          <p:cNvPr id="66" name="65 Conector recto"/>
          <p:cNvCxnSpPr/>
          <p:nvPr/>
        </p:nvCxnSpPr>
        <p:spPr>
          <a:xfrm>
            <a:off x="2704221" y="4122176"/>
            <a:ext cx="0" cy="542938"/>
          </a:xfrm>
          <a:prstGeom prst="line">
            <a:avLst/>
          </a:prstGeom>
        </p:spPr>
        <p:style>
          <a:lnRef idx="2">
            <a:schemeClr val="accent4"/>
          </a:lnRef>
          <a:fillRef idx="0">
            <a:schemeClr val="accent4"/>
          </a:fillRef>
          <a:effectRef idx="1">
            <a:schemeClr val="accent4"/>
          </a:effectRef>
          <a:fontRef idx="minor">
            <a:schemeClr val="tx1"/>
          </a:fontRef>
        </p:style>
      </p:cxnSp>
      <p:cxnSp>
        <p:nvCxnSpPr>
          <p:cNvPr id="68" name="67 Conector recto"/>
          <p:cNvCxnSpPr/>
          <p:nvPr/>
        </p:nvCxnSpPr>
        <p:spPr>
          <a:xfrm>
            <a:off x="2812221" y="4122176"/>
            <a:ext cx="0" cy="542938"/>
          </a:xfrm>
          <a:prstGeom prst="line">
            <a:avLst/>
          </a:prstGeom>
        </p:spPr>
        <p:style>
          <a:lnRef idx="2">
            <a:schemeClr val="accent4"/>
          </a:lnRef>
          <a:fillRef idx="0">
            <a:schemeClr val="accent4"/>
          </a:fillRef>
          <a:effectRef idx="1">
            <a:schemeClr val="accent4"/>
          </a:effectRef>
          <a:fontRef idx="minor">
            <a:schemeClr val="tx1"/>
          </a:fontRef>
        </p:style>
      </p:cxnSp>
      <p:cxnSp>
        <p:nvCxnSpPr>
          <p:cNvPr id="70" name="69 Conector recto"/>
          <p:cNvCxnSpPr/>
          <p:nvPr/>
        </p:nvCxnSpPr>
        <p:spPr>
          <a:xfrm>
            <a:off x="2376000" y="5516717"/>
            <a:ext cx="3384000"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71" name="70 Conector recto"/>
          <p:cNvCxnSpPr/>
          <p:nvPr/>
        </p:nvCxnSpPr>
        <p:spPr>
          <a:xfrm>
            <a:off x="5760000" y="4976717"/>
            <a:ext cx="108000"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72" name="71 Conector recto"/>
          <p:cNvCxnSpPr/>
          <p:nvPr/>
        </p:nvCxnSpPr>
        <p:spPr>
          <a:xfrm>
            <a:off x="5868000" y="5519655"/>
            <a:ext cx="1440000"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73" name="72 Conector recto"/>
          <p:cNvCxnSpPr/>
          <p:nvPr/>
        </p:nvCxnSpPr>
        <p:spPr>
          <a:xfrm>
            <a:off x="5760000" y="4976717"/>
            <a:ext cx="0" cy="542938"/>
          </a:xfrm>
          <a:prstGeom prst="line">
            <a:avLst/>
          </a:prstGeom>
        </p:spPr>
        <p:style>
          <a:lnRef idx="2">
            <a:schemeClr val="accent5"/>
          </a:lnRef>
          <a:fillRef idx="0">
            <a:schemeClr val="accent5"/>
          </a:fillRef>
          <a:effectRef idx="1">
            <a:schemeClr val="accent5"/>
          </a:effectRef>
          <a:fontRef idx="minor">
            <a:schemeClr val="tx1"/>
          </a:fontRef>
        </p:style>
      </p:cxnSp>
      <p:cxnSp>
        <p:nvCxnSpPr>
          <p:cNvPr id="74" name="73 Conector recto"/>
          <p:cNvCxnSpPr/>
          <p:nvPr/>
        </p:nvCxnSpPr>
        <p:spPr>
          <a:xfrm>
            <a:off x="5868000" y="4976717"/>
            <a:ext cx="0" cy="542938"/>
          </a:xfrm>
          <a:prstGeom prst="line">
            <a:avLst/>
          </a:prstGeom>
        </p:spPr>
        <p:style>
          <a:lnRef idx="2">
            <a:schemeClr val="accent5"/>
          </a:lnRef>
          <a:fillRef idx="0">
            <a:schemeClr val="accent5"/>
          </a:fillRef>
          <a:effectRef idx="1">
            <a:schemeClr val="accent5"/>
          </a:effectRef>
          <a:fontRef idx="minor">
            <a:schemeClr val="tx1"/>
          </a:fontRef>
        </p:style>
      </p:cxnSp>
      <p:cxnSp>
        <p:nvCxnSpPr>
          <p:cNvPr id="76" name="75 Conector recto"/>
          <p:cNvCxnSpPr/>
          <p:nvPr/>
        </p:nvCxnSpPr>
        <p:spPr>
          <a:xfrm>
            <a:off x="2703600" y="2996952"/>
            <a:ext cx="0" cy="288000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77" name="76 Conector recto"/>
          <p:cNvCxnSpPr/>
          <p:nvPr/>
        </p:nvCxnSpPr>
        <p:spPr>
          <a:xfrm>
            <a:off x="5583600" y="2998800"/>
            <a:ext cx="0" cy="288000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78" name="77 CuadroTexto"/>
          <p:cNvSpPr txBox="1"/>
          <p:nvPr/>
        </p:nvSpPr>
        <p:spPr>
          <a:xfrm>
            <a:off x="1368000" y="3501048"/>
            <a:ext cx="861351" cy="338554"/>
          </a:xfrm>
          <a:prstGeom prst="rect">
            <a:avLst/>
          </a:prstGeom>
          <a:noFill/>
        </p:spPr>
        <p:txBody>
          <a:bodyPr wrap="square" rtlCol="0">
            <a:spAutoFit/>
          </a:bodyPr>
          <a:lstStyle/>
          <a:p>
            <a:r>
              <a:rPr lang="es-MX" sz="1600" dirty="0" smtClean="0">
                <a:latin typeface="Arial" pitchFamily="34" charset="0"/>
                <a:cs typeface="Arial" pitchFamily="34" charset="0"/>
              </a:rPr>
              <a:t>OSC</a:t>
            </a:r>
            <a:endParaRPr lang="es-MX" sz="1600" dirty="0">
              <a:latin typeface="Arial" pitchFamily="34" charset="0"/>
              <a:cs typeface="Arial" pitchFamily="34" charset="0"/>
            </a:endParaRPr>
          </a:p>
        </p:txBody>
      </p:sp>
      <p:sp>
        <p:nvSpPr>
          <p:cNvPr id="79" name="78 CuadroTexto"/>
          <p:cNvSpPr txBox="1"/>
          <p:nvPr/>
        </p:nvSpPr>
        <p:spPr>
          <a:xfrm>
            <a:off x="1368000" y="4314121"/>
            <a:ext cx="861351" cy="338554"/>
          </a:xfrm>
          <a:prstGeom prst="rect">
            <a:avLst/>
          </a:prstGeom>
          <a:noFill/>
        </p:spPr>
        <p:txBody>
          <a:bodyPr wrap="square" rtlCol="0">
            <a:spAutoFit/>
          </a:bodyPr>
          <a:lstStyle/>
          <a:p>
            <a:r>
              <a:rPr lang="es-MX" sz="1600" dirty="0" smtClean="0">
                <a:latin typeface="Arial" pitchFamily="34" charset="0"/>
                <a:cs typeface="Arial" pitchFamily="34" charset="0"/>
              </a:rPr>
              <a:t>START</a:t>
            </a:r>
            <a:endParaRPr lang="es-MX" sz="1600" dirty="0">
              <a:latin typeface="Arial" pitchFamily="34" charset="0"/>
              <a:cs typeface="Arial" pitchFamily="34" charset="0"/>
            </a:endParaRPr>
          </a:p>
        </p:txBody>
      </p:sp>
      <p:sp>
        <p:nvSpPr>
          <p:cNvPr id="80" name="79 CuadroTexto"/>
          <p:cNvSpPr txBox="1"/>
          <p:nvPr/>
        </p:nvSpPr>
        <p:spPr>
          <a:xfrm>
            <a:off x="1368000" y="5176234"/>
            <a:ext cx="861351" cy="338554"/>
          </a:xfrm>
          <a:prstGeom prst="rect">
            <a:avLst/>
          </a:prstGeom>
          <a:noFill/>
        </p:spPr>
        <p:txBody>
          <a:bodyPr wrap="square" rtlCol="0">
            <a:spAutoFit/>
          </a:bodyPr>
          <a:lstStyle/>
          <a:p>
            <a:r>
              <a:rPr lang="es-MX" sz="1600" dirty="0" smtClean="0">
                <a:latin typeface="Arial" pitchFamily="34" charset="0"/>
                <a:cs typeface="Arial" pitchFamily="34" charset="0"/>
              </a:rPr>
              <a:t>STOP</a:t>
            </a:r>
            <a:endParaRPr lang="es-MX" sz="1600" dirty="0">
              <a:latin typeface="Arial" pitchFamily="34" charset="0"/>
              <a:cs typeface="Arial" pitchFamily="34" charset="0"/>
            </a:endParaRPr>
          </a:p>
        </p:txBody>
      </p:sp>
      <p:cxnSp>
        <p:nvCxnSpPr>
          <p:cNvPr id="45" name="44 Conector recto"/>
          <p:cNvCxnSpPr/>
          <p:nvPr/>
        </p:nvCxnSpPr>
        <p:spPr>
          <a:xfrm>
            <a:off x="5760000" y="2998800"/>
            <a:ext cx="0" cy="2880000"/>
          </a:xfrm>
          <a:prstGeom prst="line">
            <a:avLst/>
          </a:prstGeom>
          <a:ln>
            <a:solidFill>
              <a:srgbClr val="C00000"/>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421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8" name="Text Box 2"/>
          <p:cNvSpPr txBox="1">
            <a:spLocks noChangeArrowheads="1"/>
          </p:cNvSpPr>
          <p:nvPr/>
        </p:nvSpPr>
        <p:spPr bwMode="auto">
          <a:xfrm>
            <a:off x="0" y="3138488"/>
            <a:ext cx="9144000" cy="579437"/>
          </a:xfrm>
          <a:prstGeom prst="rect">
            <a:avLst/>
          </a:prstGeom>
          <a:noFill/>
          <a:ln w="12700" cap="sq">
            <a:noFill/>
            <a:miter lim="800000"/>
            <a:headEnd type="none" w="sm" len="sm"/>
            <a:tailEnd type="none" w="sm" len="sm"/>
          </a:ln>
          <a:effectLst/>
        </p:spPr>
        <p:txBody>
          <a:bodyPr>
            <a:spAutoFit/>
          </a:bodyPr>
          <a:lstStyle/>
          <a:p>
            <a:pPr marL="457200" indent="-457200" algn="ctr">
              <a:buClr>
                <a:srgbClr val="336600"/>
              </a:buClr>
              <a:buFont typeface="Wingdings" pitchFamily="2" charset="2"/>
              <a:buNone/>
            </a:pPr>
            <a:r>
              <a:rPr lang="es-ES" sz="3200" dirty="0">
                <a:solidFill>
                  <a:schemeClr val="accent5">
                    <a:lumMod val="50000"/>
                  </a:schemeClr>
                </a:solidFill>
                <a:effectLst>
                  <a:outerShdw blurRad="38100" dist="38100" dir="2700000" algn="tl">
                    <a:srgbClr val="000000">
                      <a:alpha val="43137"/>
                    </a:srgbClr>
                  </a:outerShdw>
                </a:effectLst>
                <a:latin typeface="Arial" charset="0"/>
              </a:rPr>
              <a:t>Bases de tiempo</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210" name="Text Box 2"/>
          <p:cNvSpPr txBox="1">
            <a:spLocks noChangeArrowheads="1"/>
          </p:cNvSpPr>
          <p:nvPr/>
        </p:nvSpPr>
        <p:spPr bwMode="auto">
          <a:xfrm>
            <a:off x="1232562" y="1302304"/>
            <a:ext cx="7254875" cy="1569660"/>
          </a:xfrm>
          <a:prstGeom prst="rect">
            <a:avLst/>
          </a:prstGeom>
          <a:noFill/>
          <a:ln w="9525">
            <a:noFill/>
            <a:miter lim="800000"/>
            <a:headEnd/>
            <a:tailEnd/>
          </a:ln>
          <a:effectLst/>
        </p:spPr>
        <p:txBody>
          <a:bodyPr>
            <a:spAutoFit/>
          </a:bodyPr>
          <a:lstStyle/>
          <a:p>
            <a:pPr marL="179388" lvl="1" indent="6350"/>
            <a:r>
              <a:rPr lang="es-MX" dirty="0">
                <a:solidFill>
                  <a:srgbClr val="336600"/>
                </a:solidFill>
              </a:rPr>
              <a:t>El intervalo de tiempo se mide al incrementar un registro contador de acuerdo a una frecuencia muy alta y estable, suministrada por el oscilador interno o una frecuencia de referencia externa</a:t>
            </a:r>
            <a:r>
              <a:rPr lang="es-MX" dirty="0" smtClean="0">
                <a:solidFill>
                  <a:srgbClr val="336600"/>
                </a:solidFill>
              </a:rPr>
              <a:t>.</a:t>
            </a:r>
            <a:endParaRPr lang="es-MX" dirty="0">
              <a:solidFill>
                <a:srgbClr val="336600"/>
              </a:solidFill>
            </a:endParaRPr>
          </a:p>
        </p:txBody>
      </p:sp>
      <p:sp>
        <p:nvSpPr>
          <p:cNvPr id="734212" name="Rectangle 4"/>
          <p:cNvSpPr>
            <a:spLocks noChangeArrowheads="1"/>
          </p:cNvSpPr>
          <p:nvPr/>
        </p:nvSpPr>
        <p:spPr bwMode="auto">
          <a:xfrm>
            <a:off x="1042988" y="836613"/>
            <a:ext cx="7921625" cy="431800"/>
          </a:xfrm>
          <a:prstGeom prst="rect">
            <a:avLst/>
          </a:prstGeom>
          <a:noFill/>
          <a:ln w="9525">
            <a:noFill/>
            <a:miter lim="800000"/>
            <a:headEnd/>
            <a:tailEnd/>
          </a:ln>
          <a:effectLst/>
        </p:spPr>
        <p:txBody>
          <a:bodyPr lIns="92075" tIns="46038" rIns="92075" bIns="46038" anchor="b"/>
          <a:lstStyle/>
          <a:p>
            <a:r>
              <a:rPr lang="es-ES_tradnl" sz="2000" dirty="0">
                <a:solidFill>
                  <a:srgbClr val="CC0000"/>
                </a:solidFill>
                <a:effectLst>
                  <a:outerShdw blurRad="38100" dist="38100" dir="2700000" algn="tl">
                    <a:srgbClr val="C0C0C0"/>
                  </a:outerShdw>
                </a:effectLst>
                <a:latin typeface="Arial" charset="0"/>
              </a:rPr>
              <a:t>¿Cómo funciona el contador de intervalos de tiempo? </a:t>
            </a:r>
          </a:p>
        </p:txBody>
      </p:sp>
      <p:sp>
        <p:nvSpPr>
          <p:cNvPr id="734218" name="Rectangle 10"/>
          <p:cNvSpPr>
            <a:spLocks noChangeArrowheads="1"/>
          </p:cNvSpPr>
          <p:nvPr/>
        </p:nvSpPr>
        <p:spPr bwMode="auto">
          <a:xfrm>
            <a:off x="900113" y="5805488"/>
            <a:ext cx="1193800" cy="366712"/>
          </a:xfrm>
          <a:prstGeom prst="rect">
            <a:avLst/>
          </a:prstGeom>
          <a:noFill/>
          <a:ln w="12700" cap="sq">
            <a:noFill/>
            <a:miter lim="800000"/>
            <a:headEnd type="none" w="sm" len="sm"/>
            <a:tailEnd type="none" w="sm" len="sm"/>
          </a:ln>
          <a:effectLst/>
        </p:spPr>
        <p:txBody>
          <a:bodyPr wrap="none">
            <a:spAutoFit/>
          </a:bodyPr>
          <a:lstStyle/>
          <a:p>
            <a:r>
              <a:rPr lang="es-ES" sz="1800"/>
              <a:t>Fuente: [2]</a:t>
            </a:r>
          </a:p>
        </p:txBody>
      </p:sp>
      <p:cxnSp>
        <p:nvCxnSpPr>
          <p:cNvPr id="3" name="2 Conector recto"/>
          <p:cNvCxnSpPr/>
          <p:nvPr/>
        </p:nvCxnSpPr>
        <p:spPr>
          <a:xfrm>
            <a:off x="2344221" y="3861048"/>
            <a:ext cx="360000" cy="0"/>
          </a:xfrm>
          <a:prstGeom prst="line">
            <a:avLst/>
          </a:prstGeom>
        </p:spPr>
        <p:style>
          <a:lnRef idx="2">
            <a:schemeClr val="dk1"/>
          </a:lnRef>
          <a:fillRef idx="0">
            <a:schemeClr val="dk1"/>
          </a:fillRef>
          <a:effectRef idx="1">
            <a:schemeClr val="dk1"/>
          </a:effectRef>
          <a:fontRef idx="minor">
            <a:schemeClr val="tx1"/>
          </a:fontRef>
        </p:style>
      </p:cxnSp>
      <p:cxnSp>
        <p:nvCxnSpPr>
          <p:cNvPr id="10" name="9 Conector recto"/>
          <p:cNvCxnSpPr/>
          <p:nvPr/>
        </p:nvCxnSpPr>
        <p:spPr>
          <a:xfrm>
            <a:off x="2880000" y="3861048"/>
            <a:ext cx="180000" cy="0"/>
          </a:xfrm>
          <a:prstGeom prst="line">
            <a:avLst/>
          </a:prstGeom>
        </p:spPr>
        <p:style>
          <a:lnRef idx="2">
            <a:schemeClr val="dk1"/>
          </a:lnRef>
          <a:fillRef idx="0">
            <a:schemeClr val="dk1"/>
          </a:fillRef>
          <a:effectRef idx="1">
            <a:schemeClr val="dk1"/>
          </a:effectRef>
          <a:fontRef idx="minor">
            <a:schemeClr val="tx1"/>
          </a:fontRef>
        </p:style>
      </p:cxnSp>
      <p:cxnSp>
        <p:nvCxnSpPr>
          <p:cNvPr id="11" name="10 Conector recto"/>
          <p:cNvCxnSpPr/>
          <p:nvPr/>
        </p:nvCxnSpPr>
        <p:spPr>
          <a:xfrm>
            <a:off x="3600000" y="3861048"/>
            <a:ext cx="180000" cy="0"/>
          </a:xfrm>
          <a:prstGeom prst="line">
            <a:avLst/>
          </a:prstGeom>
        </p:spPr>
        <p:style>
          <a:lnRef idx="2">
            <a:schemeClr val="dk1"/>
          </a:lnRef>
          <a:fillRef idx="0">
            <a:schemeClr val="dk1"/>
          </a:fillRef>
          <a:effectRef idx="1">
            <a:schemeClr val="dk1"/>
          </a:effectRef>
          <a:fontRef idx="minor">
            <a:schemeClr val="tx1"/>
          </a:fontRef>
        </p:style>
      </p:cxnSp>
      <p:cxnSp>
        <p:nvCxnSpPr>
          <p:cNvPr id="12" name="11 Conector recto"/>
          <p:cNvCxnSpPr/>
          <p:nvPr/>
        </p:nvCxnSpPr>
        <p:spPr>
          <a:xfrm>
            <a:off x="4320000" y="3861048"/>
            <a:ext cx="180000" cy="0"/>
          </a:xfrm>
          <a:prstGeom prst="line">
            <a:avLst/>
          </a:prstGeom>
        </p:spPr>
        <p:style>
          <a:lnRef idx="2">
            <a:schemeClr val="dk1"/>
          </a:lnRef>
          <a:fillRef idx="0">
            <a:schemeClr val="dk1"/>
          </a:fillRef>
          <a:effectRef idx="1">
            <a:schemeClr val="dk1"/>
          </a:effectRef>
          <a:fontRef idx="minor">
            <a:schemeClr val="tx1"/>
          </a:fontRef>
        </p:style>
      </p:cxnSp>
      <p:cxnSp>
        <p:nvCxnSpPr>
          <p:cNvPr id="13" name="12 Conector recto"/>
          <p:cNvCxnSpPr/>
          <p:nvPr/>
        </p:nvCxnSpPr>
        <p:spPr>
          <a:xfrm>
            <a:off x="5040000" y="3861048"/>
            <a:ext cx="180000" cy="0"/>
          </a:xfrm>
          <a:prstGeom prst="line">
            <a:avLst/>
          </a:prstGeom>
        </p:spPr>
        <p:style>
          <a:lnRef idx="2">
            <a:schemeClr val="dk1"/>
          </a:lnRef>
          <a:fillRef idx="0">
            <a:schemeClr val="dk1"/>
          </a:fillRef>
          <a:effectRef idx="1">
            <a:schemeClr val="dk1"/>
          </a:effectRef>
          <a:fontRef idx="minor">
            <a:schemeClr val="tx1"/>
          </a:fontRef>
        </p:style>
      </p:cxnSp>
      <p:cxnSp>
        <p:nvCxnSpPr>
          <p:cNvPr id="14" name="13 Conector recto"/>
          <p:cNvCxnSpPr/>
          <p:nvPr/>
        </p:nvCxnSpPr>
        <p:spPr>
          <a:xfrm>
            <a:off x="5760000" y="3861048"/>
            <a:ext cx="180000" cy="0"/>
          </a:xfrm>
          <a:prstGeom prst="line">
            <a:avLst/>
          </a:prstGeom>
        </p:spPr>
        <p:style>
          <a:lnRef idx="2">
            <a:schemeClr val="dk1"/>
          </a:lnRef>
          <a:fillRef idx="0">
            <a:schemeClr val="dk1"/>
          </a:fillRef>
          <a:effectRef idx="1">
            <a:schemeClr val="dk1"/>
          </a:effectRef>
          <a:fontRef idx="minor">
            <a:schemeClr val="tx1"/>
          </a:fontRef>
        </p:style>
      </p:cxnSp>
      <p:cxnSp>
        <p:nvCxnSpPr>
          <p:cNvPr id="15" name="14 Conector recto"/>
          <p:cNvCxnSpPr/>
          <p:nvPr/>
        </p:nvCxnSpPr>
        <p:spPr>
          <a:xfrm>
            <a:off x="6480000" y="3861048"/>
            <a:ext cx="180000" cy="0"/>
          </a:xfrm>
          <a:prstGeom prst="line">
            <a:avLst/>
          </a:prstGeom>
        </p:spPr>
        <p:style>
          <a:lnRef idx="2">
            <a:schemeClr val="dk1"/>
          </a:lnRef>
          <a:fillRef idx="0">
            <a:schemeClr val="dk1"/>
          </a:fillRef>
          <a:effectRef idx="1">
            <a:schemeClr val="dk1"/>
          </a:effectRef>
          <a:fontRef idx="minor">
            <a:schemeClr val="tx1"/>
          </a:fontRef>
        </p:style>
      </p:cxnSp>
      <p:cxnSp>
        <p:nvCxnSpPr>
          <p:cNvPr id="16" name="15 Conector recto"/>
          <p:cNvCxnSpPr/>
          <p:nvPr/>
        </p:nvCxnSpPr>
        <p:spPr>
          <a:xfrm>
            <a:off x="2704221" y="3141048"/>
            <a:ext cx="180000" cy="0"/>
          </a:xfrm>
          <a:prstGeom prst="line">
            <a:avLst/>
          </a:prstGeom>
        </p:spPr>
        <p:style>
          <a:lnRef idx="2">
            <a:schemeClr val="dk1"/>
          </a:lnRef>
          <a:fillRef idx="0">
            <a:schemeClr val="dk1"/>
          </a:fillRef>
          <a:effectRef idx="1">
            <a:schemeClr val="dk1"/>
          </a:effectRef>
          <a:fontRef idx="minor">
            <a:schemeClr val="tx1"/>
          </a:fontRef>
        </p:style>
      </p:cxnSp>
      <p:cxnSp>
        <p:nvCxnSpPr>
          <p:cNvPr id="17" name="16 Conector recto"/>
          <p:cNvCxnSpPr/>
          <p:nvPr/>
        </p:nvCxnSpPr>
        <p:spPr>
          <a:xfrm>
            <a:off x="3424221" y="3141048"/>
            <a:ext cx="180000" cy="0"/>
          </a:xfrm>
          <a:prstGeom prst="line">
            <a:avLst/>
          </a:prstGeom>
        </p:spPr>
        <p:style>
          <a:lnRef idx="2">
            <a:schemeClr val="dk1"/>
          </a:lnRef>
          <a:fillRef idx="0">
            <a:schemeClr val="dk1"/>
          </a:fillRef>
          <a:effectRef idx="1">
            <a:schemeClr val="dk1"/>
          </a:effectRef>
          <a:fontRef idx="minor">
            <a:schemeClr val="tx1"/>
          </a:fontRef>
        </p:style>
      </p:cxnSp>
      <p:cxnSp>
        <p:nvCxnSpPr>
          <p:cNvPr id="18" name="17 Conector recto"/>
          <p:cNvCxnSpPr/>
          <p:nvPr/>
        </p:nvCxnSpPr>
        <p:spPr>
          <a:xfrm>
            <a:off x="4144221" y="3141048"/>
            <a:ext cx="180000" cy="0"/>
          </a:xfrm>
          <a:prstGeom prst="line">
            <a:avLst/>
          </a:prstGeom>
        </p:spPr>
        <p:style>
          <a:lnRef idx="2">
            <a:schemeClr val="dk1"/>
          </a:lnRef>
          <a:fillRef idx="0">
            <a:schemeClr val="dk1"/>
          </a:fillRef>
          <a:effectRef idx="1">
            <a:schemeClr val="dk1"/>
          </a:effectRef>
          <a:fontRef idx="minor">
            <a:schemeClr val="tx1"/>
          </a:fontRef>
        </p:style>
      </p:cxnSp>
      <p:cxnSp>
        <p:nvCxnSpPr>
          <p:cNvPr id="19" name="18 Conector recto"/>
          <p:cNvCxnSpPr/>
          <p:nvPr/>
        </p:nvCxnSpPr>
        <p:spPr>
          <a:xfrm>
            <a:off x="4860000" y="3141048"/>
            <a:ext cx="180000" cy="0"/>
          </a:xfrm>
          <a:prstGeom prst="line">
            <a:avLst/>
          </a:prstGeom>
        </p:spPr>
        <p:style>
          <a:lnRef idx="2">
            <a:schemeClr val="dk1"/>
          </a:lnRef>
          <a:fillRef idx="0">
            <a:schemeClr val="dk1"/>
          </a:fillRef>
          <a:effectRef idx="1">
            <a:schemeClr val="dk1"/>
          </a:effectRef>
          <a:fontRef idx="minor">
            <a:schemeClr val="tx1"/>
          </a:fontRef>
        </p:style>
      </p:cxnSp>
      <p:cxnSp>
        <p:nvCxnSpPr>
          <p:cNvPr id="20" name="19 Conector recto"/>
          <p:cNvCxnSpPr/>
          <p:nvPr/>
        </p:nvCxnSpPr>
        <p:spPr>
          <a:xfrm>
            <a:off x="5580000" y="3141048"/>
            <a:ext cx="180000" cy="0"/>
          </a:xfrm>
          <a:prstGeom prst="line">
            <a:avLst/>
          </a:prstGeom>
        </p:spPr>
        <p:style>
          <a:lnRef idx="2">
            <a:schemeClr val="dk1"/>
          </a:lnRef>
          <a:fillRef idx="0">
            <a:schemeClr val="dk1"/>
          </a:fillRef>
          <a:effectRef idx="1">
            <a:schemeClr val="dk1"/>
          </a:effectRef>
          <a:fontRef idx="minor">
            <a:schemeClr val="tx1"/>
          </a:fontRef>
        </p:style>
      </p:cxnSp>
      <p:cxnSp>
        <p:nvCxnSpPr>
          <p:cNvPr id="21" name="20 Conector recto"/>
          <p:cNvCxnSpPr/>
          <p:nvPr/>
        </p:nvCxnSpPr>
        <p:spPr>
          <a:xfrm>
            <a:off x="6300000" y="3141048"/>
            <a:ext cx="180000" cy="0"/>
          </a:xfrm>
          <a:prstGeom prst="line">
            <a:avLst/>
          </a:prstGeom>
        </p:spPr>
        <p:style>
          <a:lnRef idx="2">
            <a:schemeClr val="dk1"/>
          </a:lnRef>
          <a:fillRef idx="0">
            <a:schemeClr val="dk1"/>
          </a:fillRef>
          <a:effectRef idx="1">
            <a:schemeClr val="dk1"/>
          </a:effectRef>
          <a:fontRef idx="minor">
            <a:schemeClr val="tx1"/>
          </a:fontRef>
        </p:style>
      </p:cxnSp>
      <p:cxnSp>
        <p:nvCxnSpPr>
          <p:cNvPr id="7" name="6 Conector recto"/>
          <p:cNvCxnSpPr/>
          <p:nvPr/>
        </p:nvCxnSpPr>
        <p:spPr>
          <a:xfrm>
            <a:off x="2700000" y="3141048"/>
            <a:ext cx="0" cy="720000"/>
          </a:xfrm>
          <a:prstGeom prst="line">
            <a:avLst/>
          </a:prstGeom>
        </p:spPr>
        <p:style>
          <a:lnRef idx="2">
            <a:schemeClr val="dk1"/>
          </a:lnRef>
          <a:fillRef idx="0">
            <a:schemeClr val="dk1"/>
          </a:fillRef>
          <a:effectRef idx="1">
            <a:schemeClr val="dk1"/>
          </a:effectRef>
          <a:fontRef idx="minor">
            <a:schemeClr val="tx1"/>
          </a:fontRef>
        </p:style>
      </p:cxnSp>
      <p:cxnSp>
        <p:nvCxnSpPr>
          <p:cNvPr id="9" name="8 Conector recto"/>
          <p:cNvCxnSpPr/>
          <p:nvPr/>
        </p:nvCxnSpPr>
        <p:spPr>
          <a:xfrm>
            <a:off x="3060000" y="3141048"/>
            <a:ext cx="0" cy="720000"/>
          </a:xfrm>
          <a:prstGeom prst="line">
            <a:avLst/>
          </a:prstGeom>
        </p:spPr>
        <p:style>
          <a:lnRef idx="2">
            <a:schemeClr val="dk1"/>
          </a:lnRef>
          <a:fillRef idx="0">
            <a:schemeClr val="dk1"/>
          </a:fillRef>
          <a:effectRef idx="1">
            <a:schemeClr val="dk1"/>
          </a:effectRef>
          <a:fontRef idx="minor">
            <a:schemeClr val="tx1"/>
          </a:fontRef>
        </p:style>
      </p:cxnSp>
      <p:cxnSp>
        <p:nvCxnSpPr>
          <p:cNvPr id="24" name="23 Conector recto"/>
          <p:cNvCxnSpPr/>
          <p:nvPr/>
        </p:nvCxnSpPr>
        <p:spPr>
          <a:xfrm>
            <a:off x="3420000" y="3141048"/>
            <a:ext cx="0" cy="720000"/>
          </a:xfrm>
          <a:prstGeom prst="line">
            <a:avLst/>
          </a:prstGeom>
        </p:spPr>
        <p:style>
          <a:lnRef idx="2">
            <a:schemeClr val="dk1"/>
          </a:lnRef>
          <a:fillRef idx="0">
            <a:schemeClr val="dk1"/>
          </a:fillRef>
          <a:effectRef idx="1">
            <a:schemeClr val="dk1"/>
          </a:effectRef>
          <a:fontRef idx="minor">
            <a:schemeClr val="tx1"/>
          </a:fontRef>
        </p:style>
      </p:cxnSp>
      <p:cxnSp>
        <p:nvCxnSpPr>
          <p:cNvPr id="26" name="25 Conector recto"/>
          <p:cNvCxnSpPr/>
          <p:nvPr/>
        </p:nvCxnSpPr>
        <p:spPr>
          <a:xfrm>
            <a:off x="3780000" y="3141048"/>
            <a:ext cx="0" cy="720000"/>
          </a:xfrm>
          <a:prstGeom prst="line">
            <a:avLst/>
          </a:prstGeom>
        </p:spPr>
        <p:style>
          <a:lnRef idx="2">
            <a:schemeClr val="dk1"/>
          </a:lnRef>
          <a:fillRef idx="0">
            <a:schemeClr val="dk1"/>
          </a:fillRef>
          <a:effectRef idx="1">
            <a:schemeClr val="dk1"/>
          </a:effectRef>
          <a:fontRef idx="minor">
            <a:schemeClr val="tx1"/>
          </a:fontRef>
        </p:style>
      </p:cxnSp>
      <p:cxnSp>
        <p:nvCxnSpPr>
          <p:cNvPr id="28" name="27 Conector recto"/>
          <p:cNvCxnSpPr/>
          <p:nvPr/>
        </p:nvCxnSpPr>
        <p:spPr>
          <a:xfrm>
            <a:off x="4140000" y="3141048"/>
            <a:ext cx="0" cy="720000"/>
          </a:xfrm>
          <a:prstGeom prst="line">
            <a:avLst/>
          </a:prstGeom>
        </p:spPr>
        <p:style>
          <a:lnRef idx="2">
            <a:schemeClr val="dk1"/>
          </a:lnRef>
          <a:fillRef idx="0">
            <a:schemeClr val="dk1"/>
          </a:fillRef>
          <a:effectRef idx="1">
            <a:schemeClr val="dk1"/>
          </a:effectRef>
          <a:fontRef idx="minor">
            <a:schemeClr val="tx1"/>
          </a:fontRef>
        </p:style>
      </p:cxnSp>
      <p:cxnSp>
        <p:nvCxnSpPr>
          <p:cNvPr id="734221" name="734220 Conector recto"/>
          <p:cNvCxnSpPr/>
          <p:nvPr/>
        </p:nvCxnSpPr>
        <p:spPr>
          <a:xfrm>
            <a:off x="4860000" y="3141048"/>
            <a:ext cx="0" cy="720000"/>
          </a:xfrm>
          <a:prstGeom prst="line">
            <a:avLst/>
          </a:prstGeom>
        </p:spPr>
        <p:style>
          <a:lnRef idx="2">
            <a:schemeClr val="dk1"/>
          </a:lnRef>
          <a:fillRef idx="0">
            <a:schemeClr val="dk1"/>
          </a:fillRef>
          <a:effectRef idx="1">
            <a:schemeClr val="dk1"/>
          </a:effectRef>
          <a:fontRef idx="minor">
            <a:schemeClr val="tx1"/>
          </a:fontRef>
        </p:style>
      </p:cxnSp>
      <p:cxnSp>
        <p:nvCxnSpPr>
          <p:cNvPr id="734223" name="734222 Conector recto"/>
          <p:cNvCxnSpPr/>
          <p:nvPr/>
        </p:nvCxnSpPr>
        <p:spPr>
          <a:xfrm>
            <a:off x="5220000" y="3141048"/>
            <a:ext cx="0" cy="720000"/>
          </a:xfrm>
          <a:prstGeom prst="line">
            <a:avLst/>
          </a:prstGeom>
        </p:spPr>
        <p:style>
          <a:lnRef idx="2">
            <a:schemeClr val="dk1"/>
          </a:lnRef>
          <a:fillRef idx="0">
            <a:schemeClr val="dk1"/>
          </a:fillRef>
          <a:effectRef idx="1">
            <a:schemeClr val="dk1"/>
          </a:effectRef>
          <a:fontRef idx="minor">
            <a:schemeClr val="tx1"/>
          </a:fontRef>
        </p:style>
      </p:cxnSp>
      <p:cxnSp>
        <p:nvCxnSpPr>
          <p:cNvPr id="734225" name="734224 Conector recto"/>
          <p:cNvCxnSpPr/>
          <p:nvPr/>
        </p:nvCxnSpPr>
        <p:spPr>
          <a:xfrm>
            <a:off x="5580000" y="3141048"/>
            <a:ext cx="0" cy="720000"/>
          </a:xfrm>
          <a:prstGeom prst="line">
            <a:avLst/>
          </a:prstGeom>
        </p:spPr>
        <p:style>
          <a:lnRef idx="2">
            <a:schemeClr val="dk1"/>
          </a:lnRef>
          <a:fillRef idx="0">
            <a:schemeClr val="dk1"/>
          </a:fillRef>
          <a:effectRef idx="1">
            <a:schemeClr val="dk1"/>
          </a:effectRef>
          <a:fontRef idx="minor">
            <a:schemeClr val="tx1"/>
          </a:fontRef>
        </p:style>
      </p:cxnSp>
      <p:cxnSp>
        <p:nvCxnSpPr>
          <p:cNvPr id="734229" name="734228 Conector recto"/>
          <p:cNvCxnSpPr/>
          <p:nvPr/>
        </p:nvCxnSpPr>
        <p:spPr>
          <a:xfrm>
            <a:off x="5940000" y="3141048"/>
            <a:ext cx="0" cy="720000"/>
          </a:xfrm>
          <a:prstGeom prst="line">
            <a:avLst/>
          </a:prstGeom>
        </p:spPr>
        <p:style>
          <a:lnRef idx="2">
            <a:schemeClr val="dk1"/>
          </a:lnRef>
          <a:fillRef idx="0">
            <a:schemeClr val="dk1"/>
          </a:fillRef>
          <a:effectRef idx="1">
            <a:schemeClr val="dk1"/>
          </a:effectRef>
          <a:fontRef idx="minor">
            <a:schemeClr val="tx1"/>
          </a:fontRef>
        </p:style>
      </p:cxnSp>
      <p:cxnSp>
        <p:nvCxnSpPr>
          <p:cNvPr id="734231" name="734230 Conector recto"/>
          <p:cNvCxnSpPr/>
          <p:nvPr/>
        </p:nvCxnSpPr>
        <p:spPr>
          <a:xfrm>
            <a:off x="6300000" y="3141048"/>
            <a:ext cx="0" cy="720000"/>
          </a:xfrm>
          <a:prstGeom prst="line">
            <a:avLst/>
          </a:prstGeom>
        </p:spPr>
        <p:style>
          <a:lnRef idx="2">
            <a:schemeClr val="dk1"/>
          </a:lnRef>
          <a:fillRef idx="0">
            <a:schemeClr val="dk1"/>
          </a:fillRef>
          <a:effectRef idx="1">
            <a:schemeClr val="dk1"/>
          </a:effectRef>
          <a:fontRef idx="minor">
            <a:schemeClr val="tx1"/>
          </a:fontRef>
        </p:style>
      </p:cxnSp>
      <p:cxnSp>
        <p:nvCxnSpPr>
          <p:cNvPr id="734233" name="734232 Conector recto"/>
          <p:cNvCxnSpPr/>
          <p:nvPr/>
        </p:nvCxnSpPr>
        <p:spPr>
          <a:xfrm>
            <a:off x="6660000" y="3141048"/>
            <a:ext cx="0" cy="720000"/>
          </a:xfrm>
          <a:prstGeom prst="line">
            <a:avLst/>
          </a:prstGeom>
        </p:spPr>
        <p:style>
          <a:lnRef idx="2">
            <a:schemeClr val="dk1"/>
          </a:lnRef>
          <a:fillRef idx="0">
            <a:schemeClr val="dk1"/>
          </a:fillRef>
          <a:effectRef idx="1">
            <a:schemeClr val="dk1"/>
          </a:effectRef>
          <a:fontRef idx="minor">
            <a:schemeClr val="tx1"/>
          </a:fontRef>
        </p:style>
      </p:cxnSp>
      <p:cxnSp>
        <p:nvCxnSpPr>
          <p:cNvPr id="734235" name="734234 Conector recto"/>
          <p:cNvCxnSpPr/>
          <p:nvPr/>
        </p:nvCxnSpPr>
        <p:spPr>
          <a:xfrm>
            <a:off x="4500000" y="3141048"/>
            <a:ext cx="0" cy="720000"/>
          </a:xfrm>
          <a:prstGeom prst="line">
            <a:avLst/>
          </a:prstGeom>
        </p:spPr>
        <p:style>
          <a:lnRef idx="2">
            <a:schemeClr val="dk1"/>
          </a:lnRef>
          <a:fillRef idx="0">
            <a:schemeClr val="dk1"/>
          </a:fillRef>
          <a:effectRef idx="1">
            <a:schemeClr val="dk1"/>
          </a:effectRef>
          <a:fontRef idx="minor">
            <a:schemeClr val="tx1"/>
          </a:fontRef>
        </p:style>
      </p:cxnSp>
      <p:cxnSp>
        <p:nvCxnSpPr>
          <p:cNvPr id="734237" name="734236 Conector recto"/>
          <p:cNvCxnSpPr/>
          <p:nvPr/>
        </p:nvCxnSpPr>
        <p:spPr>
          <a:xfrm>
            <a:off x="2340000" y="4662176"/>
            <a:ext cx="360000" cy="0"/>
          </a:xfrm>
          <a:prstGeom prst="line">
            <a:avLst/>
          </a:prstGeom>
        </p:spPr>
        <p:style>
          <a:lnRef idx="2">
            <a:schemeClr val="accent4"/>
          </a:lnRef>
          <a:fillRef idx="0">
            <a:schemeClr val="accent4"/>
          </a:fillRef>
          <a:effectRef idx="1">
            <a:schemeClr val="accent4"/>
          </a:effectRef>
          <a:fontRef idx="minor">
            <a:schemeClr val="tx1"/>
          </a:fontRef>
        </p:style>
      </p:cxnSp>
      <p:cxnSp>
        <p:nvCxnSpPr>
          <p:cNvPr id="734239" name="734238 Conector recto"/>
          <p:cNvCxnSpPr/>
          <p:nvPr/>
        </p:nvCxnSpPr>
        <p:spPr>
          <a:xfrm>
            <a:off x="2700000" y="4122176"/>
            <a:ext cx="108000" cy="0"/>
          </a:xfrm>
          <a:prstGeom prst="line">
            <a:avLst/>
          </a:prstGeom>
        </p:spPr>
        <p:style>
          <a:lnRef idx="2">
            <a:schemeClr val="accent4"/>
          </a:lnRef>
          <a:fillRef idx="0">
            <a:schemeClr val="accent4"/>
          </a:fillRef>
          <a:effectRef idx="1">
            <a:schemeClr val="accent4"/>
          </a:effectRef>
          <a:fontRef idx="minor">
            <a:schemeClr val="tx1"/>
          </a:fontRef>
        </p:style>
      </p:cxnSp>
      <p:cxnSp>
        <p:nvCxnSpPr>
          <p:cNvPr id="64" name="63 Conector recto"/>
          <p:cNvCxnSpPr/>
          <p:nvPr/>
        </p:nvCxnSpPr>
        <p:spPr>
          <a:xfrm>
            <a:off x="2808000" y="4665114"/>
            <a:ext cx="4320000" cy="0"/>
          </a:xfrm>
          <a:prstGeom prst="line">
            <a:avLst/>
          </a:prstGeom>
        </p:spPr>
        <p:style>
          <a:lnRef idx="2">
            <a:schemeClr val="accent4"/>
          </a:lnRef>
          <a:fillRef idx="0">
            <a:schemeClr val="accent4"/>
          </a:fillRef>
          <a:effectRef idx="1">
            <a:schemeClr val="accent4"/>
          </a:effectRef>
          <a:fontRef idx="minor">
            <a:schemeClr val="tx1"/>
          </a:fontRef>
        </p:style>
      </p:cxnSp>
      <p:cxnSp>
        <p:nvCxnSpPr>
          <p:cNvPr id="66" name="65 Conector recto"/>
          <p:cNvCxnSpPr/>
          <p:nvPr/>
        </p:nvCxnSpPr>
        <p:spPr>
          <a:xfrm>
            <a:off x="2700000" y="4122176"/>
            <a:ext cx="0" cy="542938"/>
          </a:xfrm>
          <a:prstGeom prst="line">
            <a:avLst/>
          </a:prstGeom>
        </p:spPr>
        <p:style>
          <a:lnRef idx="2">
            <a:schemeClr val="accent4"/>
          </a:lnRef>
          <a:fillRef idx="0">
            <a:schemeClr val="accent4"/>
          </a:fillRef>
          <a:effectRef idx="1">
            <a:schemeClr val="accent4"/>
          </a:effectRef>
          <a:fontRef idx="minor">
            <a:schemeClr val="tx1"/>
          </a:fontRef>
        </p:style>
      </p:cxnSp>
      <p:cxnSp>
        <p:nvCxnSpPr>
          <p:cNvPr id="68" name="67 Conector recto"/>
          <p:cNvCxnSpPr/>
          <p:nvPr/>
        </p:nvCxnSpPr>
        <p:spPr>
          <a:xfrm>
            <a:off x="2808000" y="4122176"/>
            <a:ext cx="0" cy="542938"/>
          </a:xfrm>
          <a:prstGeom prst="line">
            <a:avLst/>
          </a:prstGeom>
        </p:spPr>
        <p:style>
          <a:lnRef idx="2">
            <a:schemeClr val="accent4"/>
          </a:lnRef>
          <a:fillRef idx="0">
            <a:schemeClr val="accent4"/>
          </a:fillRef>
          <a:effectRef idx="1">
            <a:schemeClr val="accent4"/>
          </a:effectRef>
          <a:fontRef idx="minor">
            <a:schemeClr val="tx1"/>
          </a:fontRef>
        </p:style>
      </p:cxnSp>
      <p:cxnSp>
        <p:nvCxnSpPr>
          <p:cNvPr id="70" name="69 Conector recto"/>
          <p:cNvCxnSpPr/>
          <p:nvPr/>
        </p:nvCxnSpPr>
        <p:spPr>
          <a:xfrm>
            <a:off x="2376000" y="5516717"/>
            <a:ext cx="3384000"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71" name="70 Conector recto"/>
          <p:cNvCxnSpPr/>
          <p:nvPr/>
        </p:nvCxnSpPr>
        <p:spPr>
          <a:xfrm>
            <a:off x="5760000" y="4976717"/>
            <a:ext cx="108000"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72" name="71 Conector recto"/>
          <p:cNvCxnSpPr/>
          <p:nvPr/>
        </p:nvCxnSpPr>
        <p:spPr>
          <a:xfrm>
            <a:off x="5868000" y="5519655"/>
            <a:ext cx="1440000"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73" name="72 Conector recto"/>
          <p:cNvCxnSpPr/>
          <p:nvPr/>
        </p:nvCxnSpPr>
        <p:spPr>
          <a:xfrm>
            <a:off x="5760000" y="4976717"/>
            <a:ext cx="0" cy="542938"/>
          </a:xfrm>
          <a:prstGeom prst="line">
            <a:avLst/>
          </a:prstGeom>
        </p:spPr>
        <p:style>
          <a:lnRef idx="2">
            <a:schemeClr val="accent5"/>
          </a:lnRef>
          <a:fillRef idx="0">
            <a:schemeClr val="accent5"/>
          </a:fillRef>
          <a:effectRef idx="1">
            <a:schemeClr val="accent5"/>
          </a:effectRef>
          <a:fontRef idx="minor">
            <a:schemeClr val="tx1"/>
          </a:fontRef>
        </p:style>
      </p:cxnSp>
      <p:cxnSp>
        <p:nvCxnSpPr>
          <p:cNvPr id="74" name="73 Conector recto"/>
          <p:cNvCxnSpPr/>
          <p:nvPr/>
        </p:nvCxnSpPr>
        <p:spPr>
          <a:xfrm>
            <a:off x="5868000" y="4976717"/>
            <a:ext cx="0" cy="542938"/>
          </a:xfrm>
          <a:prstGeom prst="line">
            <a:avLst/>
          </a:prstGeom>
        </p:spPr>
        <p:style>
          <a:lnRef idx="2">
            <a:schemeClr val="accent5"/>
          </a:lnRef>
          <a:fillRef idx="0">
            <a:schemeClr val="accent5"/>
          </a:fillRef>
          <a:effectRef idx="1">
            <a:schemeClr val="accent5"/>
          </a:effectRef>
          <a:fontRef idx="minor">
            <a:schemeClr val="tx1"/>
          </a:fontRef>
        </p:style>
      </p:cxnSp>
      <p:cxnSp>
        <p:nvCxnSpPr>
          <p:cNvPr id="76" name="75 Conector recto"/>
          <p:cNvCxnSpPr/>
          <p:nvPr/>
        </p:nvCxnSpPr>
        <p:spPr>
          <a:xfrm>
            <a:off x="2700000" y="2996952"/>
            <a:ext cx="0" cy="288000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78" name="77 CuadroTexto"/>
          <p:cNvSpPr txBox="1"/>
          <p:nvPr/>
        </p:nvSpPr>
        <p:spPr>
          <a:xfrm>
            <a:off x="1368000" y="3501048"/>
            <a:ext cx="861351" cy="338554"/>
          </a:xfrm>
          <a:prstGeom prst="rect">
            <a:avLst/>
          </a:prstGeom>
          <a:noFill/>
        </p:spPr>
        <p:txBody>
          <a:bodyPr wrap="square" rtlCol="0">
            <a:spAutoFit/>
          </a:bodyPr>
          <a:lstStyle/>
          <a:p>
            <a:r>
              <a:rPr lang="es-MX" sz="1600" dirty="0" smtClean="0">
                <a:latin typeface="Arial" pitchFamily="34" charset="0"/>
                <a:cs typeface="Arial" pitchFamily="34" charset="0"/>
              </a:rPr>
              <a:t>OSC</a:t>
            </a:r>
            <a:endParaRPr lang="es-MX" sz="1600" dirty="0">
              <a:latin typeface="Arial" pitchFamily="34" charset="0"/>
              <a:cs typeface="Arial" pitchFamily="34" charset="0"/>
            </a:endParaRPr>
          </a:p>
        </p:txBody>
      </p:sp>
      <p:sp>
        <p:nvSpPr>
          <p:cNvPr id="79" name="78 CuadroTexto"/>
          <p:cNvSpPr txBox="1"/>
          <p:nvPr/>
        </p:nvSpPr>
        <p:spPr>
          <a:xfrm>
            <a:off x="1368000" y="4314121"/>
            <a:ext cx="861351" cy="338554"/>
          </a:xfrm>
          <a:prstGeom prst="rect">
            <a:avLst/>
          </a:prstGeom>
          <a:noFill/>
        </p:spPr>
        <p:txBody>
          <a:bodyPr wrap="square" rtlCol="0">
            <a:spAutoFit/>
          </a:bodyPr>
          <a:lstStyle/>
          <a:p>
            <a:r>
              <a:rPr lang="es-MX" sz="1600" dirty="0" smtClean="0">
                <a:latin typeface="Arial" pitchFamily="34" charset="0"/>
                <a:cs typeface="Arial" pitchFamily="34" charset="0"/>
              </a:rPr>
              <a:t>START</a:t>
            </a:r>
            <a:endParaRPr lang="es-MX" sz="1600" dirty="0">
              <a:latin typeface="Arial" pitchFamily="34" charset="0"/>
              <a:cs typeface="Arial" pitchFamily="34" charset="0"/>
            </a:endParaRPr>
          </a:p>
        </p:txBody>
      </p:sp>
      <p:sp>
        <p:nvSpPr>
          <p:cNvPr id="80" name="79 CuadroTexto"/>
          <p:cNvSpPr txBox="1"/>
          <p:nvPr/>
        </p:nvSpPr>
        <p:spPr>
          <a:xfrm>
            <a:off x="1368000" y="5176234"/>
            <a:ext cx="861351" cy="338554"/>
          </a:xfrm>
          <a:prstGeom prst="rect">
            <a:avLst/>
          </a:prstGeom>
          <a:noFill/>
        </p:spPr>
        <p:txBody>
          <a:bodyPr wrap="square" rtlCol="0">
            <a:spAutoFit/>
          </a:bodyPr>
          <a:lstStyle/>
          <a:p>
            <a:r>
              <a:rPr lang="es-MX" sz="1600" dirty="0" smtClean="0">
                <a:latin typeface="Arial" pitchFamily="34" charset="0"/>
                <a:cs typeface="Arial" pitchFamily="34" charset="0"/>
              </a:rPr>
              <a:t>STOP</a:t>
            </a:r>
            <a:endParaRPr lang="es-MX" sz="1600" dirty="0">
              <a:latin typeface="Arial" pitchFamily="34" charset="0"/>
              <a:cs typeface="Arial" pitchFamily="34" charset="0"/>
            </a:endParaRPr>
          </a:p>
        </p:txBody>
      </p:sp>
      <p:cxnSp>
        <p:nvCxnSpPr>
          <p:cNvPr id="45" name="44 Conector recto"/>
          <p:cNvCxnSpPr/>
          <p:nvPr/>
        </p:nvCxnSpPr>
        <p:spPr>
          <a:xfrm>
            <a:off x="5760000" y="2998800"/>
            <a:ext cx="0" cy="2880000"/>
          </a:xfrm>
          <a:prstGeom prst="line">
            <a:avLst/>
          </a:prstGeom>
          <a:ln>
            <a:solidFill>
              <a:srgbClr val="C00000"/>
            </a:solidFill>
            <a:prstDash val="lgDash"/>
          </a:ln>
        </p:spPr>
        <p:style>
          <a:lnRef idx="1">
            <a:schemeClr val="accent1"/>
          </a:lnRef>
          <a:fillRef idx="0">
            <a:schemeClr val="accent1"/>
          </a:fillRef>
          <a:effectRef idx="0">
            <a:schemeClr val="accent1"/>
          </a:effectRef>
          <a:fontRef idx="minor">
            <a:schemeClr val="tx1"/>
          </a:fontRef>
        </p:style>
      </p:cxnSp>
      <p:cxnSp>
        <p:nvCxnSpPr>
          <p:cNvPr id="46" name="45 Conector recto"/>
          <p:cNvCxnSpPr/>
          <p:nvPr/>
        </p:nvCxnSpPr>
        <p:spPr>
          <a:xfrm>
            <a:off x="2880000" y="3140968"/>
            <a:ext cx="0" cy="720000"/>
          </a:xfrm>
          <a:prstGeom prst="line">
            <a:avLst/>
          </a:prstGeom>
        </p:spPr>
        <p:style>
          <a:lnRef idx="2">
            <a:schemeClr val="dk1"/>
          </a:lnRef>
          <a:fillRef idx="0">
            <a:schemeClr val="dk1"/>
          </a:fillRef>
          <a:effectRef idx="1">
            <a:schemeClr val="dk1"/>
          </a:effectRef>
          <a:fontRef idx="minor">
            <a:schemeClr val="tx1"/>
          </a:fontRef>
        </p:style>
      </p:cxnSp>
      <p:cxnSp>
        <p:nvCxnSpPr>
          <p:cNvPr id="47" name="46 Conector recto"/>
          <p:cNvCxnSpPr/>
          <p:nvPr/>
        </p:nvCxnSpPr>
        <p:spPr>
          <a:xfrm>
            <a:off x="3240000" y="3140968"/>
            <a:ext cx="0" cy="720000"/>
          </a:xfrm>
          <a:prstGeom prst="line">
            <a:avLst/>
          </a:prstGeom>
        </p:spPr>
        <p:style>
          <a:lnRef idx="2">
            <a:schemeClr val="dk1"/>
          </a:lnRef>
          <a:fillRef idx="0">
            <a:schemeClr val="dk1"/>
          </a:fillRef>
          <a:effectRef idx="1">
            <a:schemeClr val="dk1"/>
          </a:effectRef>
          <a:fontRef idx="minor">
            <a:schemeClr val="tx1"/>
          </a:fontRef>
        </p:style>
      </p:cxnSp>
      <p:cxnSp>
        <p:nvCxnSpPr>
          <p:cNvPr id="48" name="47 Conector recto"/>
          <p:cNvCxnSpPr/>
          <p:nvPr/>
        </p:nvCxnSpPr>
        <p:spPr>
          <a:xfrm>
            <a:off x="3600000" y="3140968"/>
            <a:ext cx="0" cy="720000"/>
          </a:xfrm>
          <a:prstGeom prst="line">
            <a:avLst/>
          </a:prstGeom>
        </p:spPr>
        <p:style>
          <a:lnRef idx="2">
            <a:schemeClr val="dk1"/>
          </a:lnRef>
          <a:fillRef idx="0">
            <a:schemeClr val="dk1"/>
          </a:fillRef>
          <a:effectRef idx="1">
            <a:schemeClr val="dk1"/>
          </a:effectRef>
          <a:fontRef idx="minor">
            <a:schemeClr val="tx1"/>
          </a:fontRef>
        </p:style>
      </p:cxnSp>
      <p:cxnSp>
        <p:nvCxnSpPr>
          <p:cNvPr id="49" name="48 Conector recto"/>
          <p:cNvCxnSpPr/>
          <p:nvPr/>
        </p:nvCxnSpPr>
        <p:spPr>
          <a:xfrm>
            <a:off x="3960000" y="3140968"/>
            <a:ext cx="0" cy="720000"/>
          </a:xfrm>
          <a:prstGeom prst="line">
            <a:avLst/>
          </a:prstGeom>
        </p:spPr>
        <p:style>
          <a:lnRef idx="2">
            <a:schemeClr val="dk1"/>
          </a:lnRef>
          <a:fillRef idx="0">
            <a:schemeClr val="dk1"/>
          </a:fillRef>
          <a:effectRef idx="1">
            <a:schemeClr val="dk1"/>
          </a:effectRef>
          <a:fontRef idx="minor">
            <a:schemeClr val="tx1"/>
          </a:fontRef>
        </p:style>
      </p:cxnSp>
      <p:cxnSp>
        <p:nvCxnSpPr>
          <p:cNvPr id="50" name="49 Conector recto"/>
          <p:cNvCxnSpPr/>
          <p:nvPr/>
        </p:nvCxnSpPr>
        <p:spPr>
          <a:xfrm>
            <a:off x="4680000" y="3140968"/>
            <a:ext cx="0" cy="720000"/>
          </a:xfrm>
          <a:prstGeom prst="line">
            <a:avLst/>
          </a:prstGeom>
        </p:spPr>
        <p:style>
          <a:lnRef idx="2">
            <a:schemeClr val="dk1"/>
          </a:lnRef>
          <a:fillRef idx="0">
            <a:schemeClr val="dk1"/>
          </a:fillRef>
          <a:effectRef idx="1">
            <a:schemeClr val="dk1"/>
          </a:effectRef>
          <a:fontRef idx="minor">
            <a:schemeClr val="tx1"/>
          </a:fontRef>
        </p:style>
      </p:cxnSp>
      <p:cxnSp>
        <p:nvCxnSpPr>
          <p:cNvPr id="51" name="50 Conector recto"/>
          <p:cNvCxnSpPr/>
          <p:nvPr/>
        </p:nvCxnSpPr>
        <p:spPr>
          <a:xfrm>
            <a:off x="5040000" y="3140968"/>
            <a:ext cx="0" cy="720000"/>
          </a:xfrm>
          <a:prstGeom prst="line">
            <a:avLst/>
          </a:prstGeom>
        </p:spPr>
        <p:style>
          <a:lnRef idx="2">
            <a:schemeClr val="dk1"/>
          </a:lnRef>
          <a:fillRef idx="0">
            <a:schemeClr val="dk1"/>
          </a:fillRef>
          <a:effectRef idx="1">
            <a:schemeClr val="dk1"/>
          </a:effectRef>
          <a:fontRef idx="minor">
            <a:schemeClr val="tx1"/>
          </a:fontRef>
        </p:style>
      </p:cxnSp>
      <p:cxnSp>
        <p:nvCxnSpPr>
          <p:cNvPr id="52" name="51 Conector recto"/>
          <p:cNvCxnSpPr/>
          <p:nvPr/>
        </p:nvCxnSpPr>
        <p:spPr>
          <a:xfrm>
            <a:off x="5760000" y="3140968"/>
            <a:ext cx="0" cy="720000"/>
          </a:xfrm>
          <a:prstGeom prst="line">
            <a:avLst/>
          </a:prstGeom>
        </p:spPr>
        <p:style>
          <a:lnRef idx="2">
            <a:schemeClr val="dk1"/>
          </a:lnRef>
          <a:fillRef idx="0">
            <a:schemeClr val="dk1"/>
          </a:fillRef>
          <a:effectRef idx="1">
            <a:schemeClr val="dk1"/>
          </a:effectRef>
          <a:fontRef idx="minor">
            <a:schemeClr val="tx1"/>
          </a:fontRef>
        </p:style>
      </p:cxnSp>
      <p:cxnSp>
        <p:nvCxnSpPr>
          <p:cNvPr id="53" name="52 Conector recto"/>
          <p:cNvCxnSpPr/>
          <p:nvPr/>
        </p:nvCxnSpPr>
        <p:spPr>
          <a:xfrm>
            <a:off x="6120000" y="3140968"/>
            <a:ext cx="0" cy="720000"/>
          </a:xfrm>
          <a:prstGeom prst="line">
            <a:avLst/>
          </a:prstGeom>
        </p:spPr>
        <p:style>
          <a:lnRef idx="2">
            <a:schemeClr val="dk1"/>
          </a:lnRef>
          <a:fillRef idx="0">
            <a:schemeClr val="dk1"/>
          </a:fillRef>
          <a:effectRef idx="1">
            <a:schemeClr val="dk1"/>
          </a:effectRef>
          <a:fontRef idx="minor">
            <a:schemeClr val="tx1"/>
          </a:fontRef>
        </p:style>
      </p:cxnSp>
      <p:cxnSp>
        <p:nvCxnSpPr>
          <p:cNvPr id="54" name="53 Conector recto"/>
          <p:cNvCxnSpPr/>
          <p:nvPr/>
        </p:nvCxnSpPr>
        <p:spPr>
          <a:xfrm>
            <a:off x="6480000" y="3140968"/>
            <a:ext cx="0" cy="720000"/>
          </a:xfrm>
          <a:prstGeom prst="line">
            <a:avLst/>
          </a:prstGeom>
        </p:spPr>
        <p:style>
          <a:lnRef idx="2">
            <a:schemeClr val="dk1"/>
          </a:lnRef>
          <a:fillRef idx="0">
            <a:schemeClr val="dk1"/>
          </a:fillRef>
          <a:effectRef idx="1">
            <a:schemeClr val="dk1"/>
          </a:effectRef>
          <a:fontRef idx="minor">
            <a:schemeClr val="tx1"/>
          </a:fontRef>
        </p:style>
      </p:cxnSp>
      <p:cxnSp>
        <p:nvCxnSpPr>
          <p:cNvPr id="55" name="54 Conector recto"/>
          <p:cNvCxnSpPr/>
          <p:nvPr/>
        </p:nvCxnSpPr>
        <p:spPr>
          <a:xfrm>
            <a:off x="4320000" y="3140968"/>
            <a:ext cx="0" cy="720000"/>
          </a:xfrm>
          <a:prstGeom prst="line">
            <a:avLst/>
          </a:prstGeom>
        </p:spPr>
        <p:style>
          <a:lnRef idx="2">
            <a:schemeClr val="dk1"/>
          </a:lnRef>
          <a:fillRef idx="0">
            <a:schemeClr val="dk1"/>
          </a:fillRef>
          <a:effectRef idx="1">
            <a:schemeClr val="dk1"/>
          </a:effectRef>
          <a:fontRef idx="minor">
            <a:schemeClr val="tx1"/>
          </a:fontRef>
        </p:style>
      </p:cxnSp>
      <p:cxnSp>
        <p:nvCxnSpPr>
          <p:cNvPr id="56" name="55 Conector recto"/>
          <p:cNvCxnSpPr/>
          <p:nvPr/>
        </p:nvCxnSpPr>
        <p:spPr>
          <a:xfrm>
            <a:off x="5400000" y="3140968"/>
            <a:ext cx="0" cy="720000"/>
          </a:xfrm>
          <a:prstGeom prst="line">
            <a:avLst/>
          </a:prstGeom>
        </p:spPr>
        <p:style>
          <a:lnRef idx="2">
            <a:schemeClr val="dk1"/>
          </a:lnRef>
          <a:fillRef idx="0">
            <a:schemeClr val="dk1"/>
          </a:fillRef>
          <a:effectRef idx="1">
            <a:schemeClr val="dk1"/>
          </a:effectRef>
          <a:fontRef idx="minor">
            <a:schemeClr val="tx1"/>
          </a:fontRef>
        </p:style>
      </p:cxnSp>
      <p:cxnSp>
        <p:nvCxnSpPr>
          <p:cNvPr id="57" name="56 Conector recto"/>
          <p:cNvCxnSpPr/>
          <p:nvPr/>
        </p:nvCxnSpPr>
        <p:spPr>
          <a:xfrm>
            <a:off x="3240000" y="3862800"/>
            <a:ext cx="180000" cy="0"/>
          </a:xfrm>
          <a:prstGeom prst="line">
            <a:avLst/>
          </a:prstGeom>
        </p:spPr>
        <p:style>
          <a:lnRef idx="2">
            <a:schemeClr val="dk1"/>
          </a:lnRef>
          <a:fillRef idx="0">
            <a:schemeClr val="dk1"/>
          </a:fillRef>
          <a:effectRef idx="1">
            <a:schemeClr val="dk1"/>
          </a:effectRef>
          <a:fontRef idx="minor">
            <a:schemeClr val="tx1"/>
          </a:fontRef>
        </p:style>
      </p:cxnSp>
      <p:cxnSp>
        <p:nvCxnSpPr>
          <p:cNvPr id="58" name="57 Conector recto"/>
          <p:cNvCxnSpPr/>
          <p:nvPr/>
        </p:nvCxnSpPr>
        <p:spPr>
          <a:xfrm>
            <a:off x="3960000" y="3862800"/>
            <a:ext cx="180000" cy="0"/>
          </a:xfrm>
          <a:prstGeom prst="line">
            <a:avLst/>
          </a:prstGeom>
        </p:spPr>
        <p:style>
          <a:lnRef idx="2">
            <a:schemeClr val="dk1"/>
          </a:lnRef>
          <a:fillRef idx="0">
            <a:schemeClr val="dk1"/>
          </a:fillRef>
          <a:effectRef idx="1">
            <a:schemeClr val="dk1"/>
          </a:effectRef>
          <a:fontRef idx="minor">
            <a:schemeClr val="tx1"/>
          </a:fontRef>
        </p:style>
      </p:cxnSp>
      <p:cxnSp>
        <p:nvCxnSpPr>
          <p:cNvPr id="59" name="58 Conector recto"/>
          <p:cNvCxnSpPr/>
          <p:nvPr/>
        </p:nvCxnSpPr>
        <p:spPr>
          <a:xfrm>
            <a:off x="4680000" y="3862800"/>
            <a:ext cx="180000" cy="0"/>
          </a:xfrm>
          <a:prstGeom prst="line">
            <a:avLst/>
          </a:prstGeom>
        </p:spPr>
        <p:style>
          <a:lnRef idx="2">
            <a:schemeClr val="dk1"/>
          </a:lnRef>
          <a:fillRef idx="0">
            <a:schemeClr val="dk1"/>
          </a:fillRef>
          <a:effectRef idx="1">
            <a:schemeClr val="dk1"/>
          </a:effectRef>
          <a:fontRef idx="minor">
            <a:schemeClr val="tx1"/>
          </a:fontRef>
        </p:style>
      </p:cxnSp>
      <p:cxnSp>
        <p:nvCxnSpPr>
          <p:cNvPr id="60" name="59 Conector recto"/>
          <p:cNvCxnSpPr/>
          <p:nvPr/>
        </p:nvCxnSpPr>
        <p:spPr>
          <a:xfrm>
            <a:off x="5400000" y="3863048"/>
            <a:ext cx="180000" cy="0"/>
          </a:xfrm>
          <a:prstGeom prst="line">
            <a:avLst/>
          </a:prstGeom>
        </p:spPr>
        <p:style>
          <a:lnRef idx="2">
            <a:schemeClr val="dk1"/>
          </a:lnRef>
          <a:fillRef idx="0">
            <a:schemeClr val="dk1"/>
          </a:fillRef>
          <a:effectRef idx="1">
            <a:schemeClr val="dk1"/>
          </a:effectRef>
          <a:fontRef idx="minor">
            <a:schemeClr val="tx1"/>
          </a:fontRef>
        </p:style>
      </p:cxnSp>
      <p:cxnSp>
        <p:nvCxnSpPr>
          <p:cNvPr id="61" name="60 Conector recto"/>
          <p:cNvCxnSpPr/>
          <p:nvPr/>
        </p:nvCxnSpPr>
        <p:spPr>
          <a:xfrm>
            <a:off x="6120000" y="3863048"/>
            <a:ext cx="180000" cy="0"/>
          </a:xfrm>
          <a:prstGeom prst="line">
            <a:avLst/>
          </a:prstGeom>
        </p:spPr>
        <p:style>
          <a:lnRef idx="2">
            <a:schemeClr val="dk1"/>
          </a:lnRef>
          <a:fillRef idx="0">
            <a:schemeClr val="dk1"/>
          </a:fillRef>
          <a:effectRef idx="1">
            <a:schemeClr val="dk1"/>
          </a:effectRef>
          <a:fontRef idx="minor">
            <a:schemeClr val="tx1"/>
          </a:fontRef>
        </p:style>
      </p:cxnSp>
      <p:cxnSp>
        <p:nvCxnSpPr>
          <p:cNvPr id="62" name="61 Conector recto"/>
          <p:cNvCxnSpPr/>
          <p:nvPr/>
        </p:nvCxnSpPr>
        <p:spPr>
          <a:xfrm>
            <a:off x="3060000" y="3141048"/>
            <a:ext cx="180000" cy="0"/>
          </a:xfrm>
          <a:prstGeom prst="line">
            <a:avLst/>
          </a:prstGeom>
        </p:spPr>
        <p:style>
          <a:lnRef idx="2">
            <a:schemeClr val="dk1"/>
          </a:lnRef>
          <a:fillRef idx="0">
            <a:schemeClr val="dk1"/>
          </a:fillRef>
          <a:effectRef idx="1">
            <a:schemeClr val="dk1"/>
          </a:effectRef>
          <a:fontRef idx="minor">
            <a:schemeClr val="tx1"/>
          </a:fontRef>
        </p:style>
      </p:cxnSp>
      <p:cxnSp>
        <p:nvCxnSpPr>
          <p:cNvPr id="63" name="62 Conector recto"/>
          <p:cNvCxnSpPr/>
          <p:nvPr/>
        </p:nvCxnSpPr>
        <p:spPr>
          <a:xfrm>
            <a:off x="3780000" y="3141296"/>
            <a:ext cx="180000" cy="0"/>
          </a:xfrm>
          <a:prstGeom prst="line">
            <a:avLst/>
          </a:prstGeom>
        </p:spPr>
        <p:style>
          <a:lnRef idx="2">
            <a:schemeClr val="dk1"/>
          </a:lnRef>
          <a:fillRef idx="0">
            <a:schemeClr val="dk1"/>
          </a:fillRef>
          <a:effectRef idx="1">
            <a:schemeClr val="dk1"/>
          </a:effectRef>
          <a:fontRef idx="minor">
            <a:schemeClr val="tx1"/>
          </a:fontRef>
        </p:style>
      </p:cxnSp>
      <p:cxnSp>
        <p:nvCxnSpPr>
          <p:cNvPr id="65" name="64 Conector recto"/>
          <p:cNvCxnSpPr/>
          <p:nvPr/>
        </p:nvCxnSpPr>
        <p:spPr>
          <a:xfrm>
            <a:off x="4500000" y="3140968"/>
            <a:ext cx="180000" cy="0"/>
          </a:xfrm>
          <a:prstGeom prst="line">
            <a:avLst/>
          </a:prstGeom>
        </p:spPr>
        <p:style>
          <a:lnRef idx="2">
            <a:schemeClr val="dk1"/>
          </a:lnRef>
          <a:fillRef idx="0">
            <a:schemeClr val="dk1"/>
          </a:fillRef>
          <a:effectRef idx="1">
            <a:schemeClr val="dk1"/>
          </a:effectRef>
          <a:fontRef idx="minor">
            <a:schemeClr val="tx1"/>
          </a:fontRef>
        </p:style>
      </p:cxnSp>
      <p:cxnSp>
        <p:nvCxnSpPr>
          <p:cNvPr id="67" name="66 Conector recto"/>
          <p:cNvCxnSpPr/>
          <p:nvPr/>
        </p:nvCxnSpPr>
        <p:spPr>
          <a:xfrm>
            <a:off x="5220000" y="3141296"/>
            <a:ext cx="180000" cy="0"/>
          </a:xfrm>
          <a:prstGeom prst="line">
            <a:avLst/>
          </a:prstGeom>
        </p:spPr>
        <p:style>
          <a:lnRef idx="2">
            <a:schemeClr val="dk1"/>
          </a:lnRef>
          <a:fillRef idx="0">
            <a:schemeClr val="dk1"/>
          </a:fillRef>
          <a:effectRef idx="1">
            <a:schemeClr val="dk1"/>
          </a:effectRef>
          <a:fontRef idx="minor">
            <a:schemeClr val="tx1"/>
          </a:fontRef>
        </p:style>
      </p:cxnSp>
      <p:cxnSp>
        <p:nvCxnSpPr>
          <p:cNvPr id="69" name="68 Conector recto"/>
          <p:cNvCxnSpPr/>
          <p:nvPr/>
        </p:nvCxnSpPr>
        <p:spPr>
          <a:xfrm>
            <a:off x="5940000" y="3141296"/>
            <a:ext cx="1800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4169913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258" name="Text Box 2"/>
          <p:cNvSpPr txBox="1">
            <a:spLocks noChangeArrowheads="1"/>
          </p:cNvSpPr>
          <p:nvPr/>
        </p:nvSpPr>
        <p:spPr bwMode="auto">
          <a:xfrm>
            <a:off x="1042988" y="1654175"/>
            <a:ext cx="7254875" cy="1766888"/>
          </a:xfrm>
          <a:prstGeom prst="rect">
            <a:avLst/>
          </a:prstGeom>
          <a:noFill/>
          <a:ln w="9525">
            <a:noFill/>
            <a:miter lim="800000"/>
            <a:headEnd/>
            <a:tailEnd/>
          </a:ln>
          <a:effectLst/>
        </p:spPr>
        <p:txBody>
          <a:bodyPr>
            <a:spAutoFit/>
          </a:bodyPr>
          <a:lstStyle/>
          <a:p>
            <a:pPr marL="185738" lvl="1"/>
            <a:r>
              <a:rPr lang="es-MX" sz="2200">
                <a:solidFill>
                  <a:srgbClr val="336600"/>
                </a:solidFill>
              </a:rPr>
              <a:t>La mejor resolución de medición se logra poniendo una base de tiempo tan alta como sea posible. Los contadores de alto desempeño comerciales usan una referencia local de 500 MHz, un PLL y un oscilador horneado (OCXO) muy estable que oscila a 5 ó 10 MHz. </a:t>
            </a:r>
          </a:p>
        </p:txBody>
      </p:sp>
      <p:sp>
        <p:nvSpPr>
          <p:cNvPr id="736261" name="Rectangle 5"/>
          <p:cNvSpPr>
            <a:spLocks noChangeArrowheads="1"/>
          </p:cNvSpPr>
          <p:nvPr/>
        </p:nvSpPr>
        <p:spPr bwMode="auto">
          <a:xfrm>
            <a:off x="1116013" y="3573463"/>
            <a:ext cx="7056437" cy="1096962"/>
          </a:xfrm>
          <a:prstGeom prst="rect">
            <a:avLst/>
          </a:prstGeom>
          <a:noFill/>
          <a:ln w="12700" cap="sq">
            <a:noFill/>
            <a:miter lim="800000"/>
            <a:headEnd type="none" w="sm" len="sm"/>
            <a:tailEnd type="none" w="sm" len="sm"/>
          </a:ln>
          <a:effectLst/>
        </p:spPr>
        <p:txBody>
          <a:bodyPr>
            <a:spAutoFit/>
          </a:bodyPr>
          <a:lstStyle/>
          <a:p>
            <a:pPr marL="179388" lvl="1"/>
            <a:r>
              <a:rPr lang="es-MX" sz="2200">
                <a:solidFill>
                  <a:srgbClr val="336600"/>
                </a:solidFill>
              </a:rPr>
              <a:t>Los instrumentos comerciales implementan dos métodos para no tener que subir la frecuencia de referencia local y poder aumentar la resolución:</a:t>
            </a:r>
          </a:p>
        </p:txBody>
      </p:sp>
      <p:sp>
        <p:nvSpPr>
          <p:cNvPr id="736262" name="Rectangle 6"/>
          <p:cNvSpPr>
            <a:spLocks noChangeArrowheads="1"/>
          </p:cNvSpPr>
          <p:nvPr/>
        </p:nvSpPr>
        <p:spPr bwMode="auto">
          <a:xfrm>
            <a:off x="1835150" y="4868863"/>
            <a:ext cx="4572000" cy="762000"/>
          </a:xfrm>
          <a:prstGeom prst="rect">
            <a:avLst/>
          </a:prstGeom>
          <a:noFill/>
          <a:ln w="12700" cap="sq">
            <a:noFill/>
            <a:miter lim="800000"/>
            <a:headEnd type="none" w="sm" len="sm"/>
            <a:tailEnd type="none" w="sm" len="sm"/>
          </a:ln>
          <a:effectLst/>
        </p:spPr>
        <p:txBody>
          <a:bodyPr>
            <a:spAutoFit/>
          </a:bodyPr>
          <a:lstStyle/>
          <a:p>
            <a:pPr marL="719138" lvl="4">
              <a:buFont typeface="Wingdings" pitchFamily="2" charset="2"/>
              <a:buChar char="ü"/>
            </a:pPr>
            <a:r>
              <a:rPr lang="es-MX" sz="2200">
                <a:solidFill>
                  <a:srgbClr val="336600"/>
                </a:solidFill>
              </a:rPr>
              <a:t>Interpolación Lineal</a:t>
            </a:r>
          </a:p>
          <a:p>
            <a:pPr marL="719138" lvl="4">
              <a:buFont typeface="Wingdings" pitchFamily="2" charset="2"/>
              <a:buChar char="ü"/>
            </a:pPr>
            <a:r>
              <a:rPr lang="es-MX" sz="2200">
                <a:solidFill>
                  <a:srgbClr val="336600"/>
                </a:solidFill>
              </a:rPr>
              <a:t>Interpolación de Vernier</a:t>
            </a:r>
          </a:p>
        </p:txBody>
      </p:sp>
      <p:sp>
        <p:nvSpPr>
          <p:cNvPr id="736264" name="Rectangle 8"/>
          <p:cNvSpPr>
            <a:spLocks noChangeArrowheads="1"/>
          </p:cNvSpPr>
          <p:nvPr/>
        </p:nvSpPr>
        <p:spPr bwMode="auto">
          <a:xfrm>
            <a:off x="1042988" y="836613"/>
            <a:ext cx="7921625" cy="431800"/>
          </a:xfrm>
          <a:prstGeom prst="rect">
            <a:avLst/>
          </a:prstGeom>
          <a:noFill/>
          <a:ln w="9525">
            <a:noFill/>
            <a:miter lim="800000"/>
            <a:headEnd/>
            <a:tailEnd/>
          </a:ln>
          <a:effectLst/>
        </p:spPr>
        <p:txBody>
          <a:bodyPr lIns="92075" tIns="46038" rIns="92075" bIns="46038" anchor="b"/>
          <a:lstStyle/>
          <a:p>
            <a:r>
              <a:rPr lang="es-ES_tradnl" sz="2000" dirty="0">
                <a:solidFill>
                  <a:srgbClr val="CC0000"/>
                </a:solidFill>
                <a:effectLst>
                  <a:outerShdw blurRad="38100" dist="38100" dir="2700000" algn="tl">
                    <a:srgbClr val="C0C0C0"/>
                  </a:outerShdw>
                </a:effectLst>
                <a:latin typeface="Arial" charset="0"/>
              </a:rPr>
              <a:t>¿Cómo funciona el contador de intervalos de tiempo? (Continuación)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739348" name="Object 20"/>
          <p:cNvGraphicFramePr>
            <a:graphicFrameLocks noGrp="1" noChangeAspect="1"/>
          </p:cNvGraphicFramePr>
          <p:nvPr>
            <p:ph sz="half" idx="1"/>
          </p:nvPr>
        </p:nvGraphicFramePr>
        <p:xfrm>
          <a:off x="1476375" y="1628775"/>
          <a:ext cx="5327650" cy="3876675"/>
        </p:xfrm>
        <a:graphic>
          <a:graphicData uri="http://schemas.openxmlformats.org/presentationml/2006/ole">
            <mc:AlternateContent xmlns:mc="http://schemas.openxmlformats.org/markup-compatibility/2006">
              <mc:Choice xmlns:v="urn:schemas-microsoft-com:vml" Requires="v">
                <p:oleObj spid="_x0000_s739363" name="CorelDRAW" r:id="rId4" imgW="2796840" imgH="2034720" progId="">
                  <p:embed/>
                </p:oleObj>
              </mc:Choice>
              <mc:Fallback>
                <p:oleObj name="CorelDRAW" r:id="rId4" imgW="2796840" imgH="2034720" progId="">
                  <p:embed/>
                  <p:pic>
                    <p:nvPicPr>
                      <p:cNvPr id="0"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6375" y="1628775"/>
                        <a:ext cx="5327650" cy="387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39350" name="Object 22"/>
          <p:cNvGraphicFramePr>
            <a:graphicFrameLocks noGrp="1" noChangeAspect="1"/>
          </p:cNvGraphicFramePr>
          <p:nvPr>
            <p:ph sz="half" idx="2"/>
          </p:nvPr>
        </p:nvGraphicFramePr>
        <p:xfrm>
          <a:off x="3851275" y="5516563"/>
          <a:ext cx="1808163" cy="412750"/>
        </p:xfrm>
        <a:graphic>
          <a:graphicData uri="http://schemas.openxmlformats.org/presentationml/2006/ole">
            <mc:AlternateContent xmlns:mc="http://schemas.openxmlformats.org/markup-compatibility/2006">
              <mc:Choice xmlns:v="urn:schemas-microsoft-com:vml" Requires="v">
                <p:oleObj spid="_x0000_s739364" name="Ecuación" r:id="rId6" imgW="1892160" imgH="431640" progId="Equation.3">
                  <p:embed/>
                </p:oleObj>
              </mc:Choice>
              <mc:Fallback>
                <p:oleObj name="Ecuación" r:id="rId6" imgW="1892160" imgH="431640" progId="Equation.3">
                  <p:embed/>
                  <p:pic>
                    <p:nvPicPr>
                      <p:cNvPr id="0" name="Picture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51275" y="5516563"/>
                        <a:ext cx="1808163" cy="412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39332" name="Rectangle 4"/>
          <p:cNvSpPr>
            <a:spLocks noChangeArrowheads="1"/>
          </p:cNvSpPr>
          <p:nvPr/>
        </p:nvSpPr>
        <p:spPr bwMode="auto">
          <a:xfrm>
            <a:off x="1043608" y="836613"/>
            <a:ext cx="7921005" cy="431800"/>
          </a:xfrm>
          <a:prstGeom prst="rect">
            <a:avLst/>
          </a:prstGeom>
          <a:noFill/>
          <a:ln w="9525">
            <a:noFill/>
            <a:miter lim="800000"/>
            <a:headEnd/>
            <a:tailEnd/>
          </a:ln>
          <a:effectLst/>
        </p:spPr>
        <p:txBody>
          <a:bodyPr lIns="92075" tIns="46038" rIns="92075" bIns="46038" anchor="b"/>
          <a:lstStyle/>
          <a:p>
            <a:r>
              <a:rPr lang="es-ES_tradnl" sz="2000" dirty="0">
                <a:solidFill>
                  <a:srgbClr val="CC0000"/>
                </a:solidFill>
                <a:effectLst>
                  <a:outerShdw blurRad="38100" dist="38100" dir="2700000" algn="tl">
                    <a:srgbClr val="C0C0C0"/>
                  </a:outerShdw>
                </a:effectLst>
                <a:latin typeface="Arial" charset="0"/>
              </a:rPr>
              <a:t>Interpolación Lineal</a:t>
            </a:r>
          </a:p>
        </p:txBody>
      </p:sp>
      <p:sp>
        <p:nvSpPr>
          <p:cNvPr id="739355" name="Rectangle 27"/>
          <p:cNvSpPr>
            <a:spLocks noChangeArrowheads="1"/>
          </p:cNvSpPr>
          <p:nvPr/>
        </p:nvSpPr>
        <p:spPr bwMode="auto">
          <a:xfrm>
            <a:off x="900113" y="5805488"/>
            <a:ext cx="1193800" cy="366712"/>
          </a:xfrm>
          <a:prstGeom prst="rect">
            <a:avLst/>
          </a:prstGeom>
          <a:noFill/>
          <a:ln w="12700" cap="sq">
            <a:noFill/>
            <a:miter lim="800000"/>
            <a:headEnd type="none" w="sm" len="sm"/>
            <a:tailEnd type="none" w="sm" len="sm"/>
          </a:ln>
          <a:effectLst/>
        </p:spPr>
        <p:txBody>
          <a:bodyPr wrap="none">
            <a:spAutoFit/>
          </a:bodyPr>
          <a:lstStyle/>
          <a:p>
            <a:r>
              <a:rPr lang="es-ES" sz="1800"/>
              <a:t>Fuente: [2]</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755720" name="Object 8"/>
          <p:cNvGraphicFramePr>
            <a:graphicFrameLocks noGrp="1" noChangeAspect="1"/>
          </p:cNvGraphicFramePr>
          <p:nvPr>
            <p:ph sz="half" idx="1"/>
          </p:nvPr>
        </p:nvGraphicFramePr>
        <p:xfrm>
          <a:off x="1116013" y="1844675"/>
          <a:ext cx="6570662" cy="3354388"/>
        </p:xfrm>
        <a:graphic>
          <a:graphicData uri="http://schemas.openxmlformats.org/presentationml/2006/ole">
            <mc:AlternateContent xmlns:mc="http://schemas.openxmlformats.org/markup-compatibility/2006">
              <mc:Choice xmlns:v="urn:schemas-microsoft-com:vml" Requires="v">
                <p:oleObj spid="_x0000_s755733" name="CorelDRAW" r:id="rId4" imgW="2500200" imgH="1276560" progId="">
                  <p:embed/>
                </p:oleObj>
              </mc:Choice>
              <mc:Fallback>
                <p:oleObj name="CorelDRAW" r:id="rId4" imgW="2500200" imgH="1276560" progId="">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6013" y="1844675"/>
                        <a:ext cx="6570662" cy="335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55718" name="Object 6"/>
          <p:cNvGraphicFramePr>
            <a:graphicFrameLocks noGrp="1" noChangeAspect="1"/>
          </p:cNvGraphicFramePr>
          <p:nvPr>
            <p:ph sz="half" idx="2"/>
          </p:nvPr>
        </p:nvGraphicFramePr>
        <p:xfrm>
          <a:off x="3924300" y="5661025"/>
          <a:ext cx="1651000" cy="412750"/>
        </p:xfrm>
        <a:graphic>
          <a:graphicData uri="http://schemas.openxmlformats.org/presentationml/2006/ole">
            <mc:AlternateContent xmlns:mc="http://schemas.openxmlformats.org/markup-compatibility/2006">
              <mc:Choice xmlns:v="urn:schemas-microsoft-com:vml" Requires="v">
                <p:oleObj spid="_x0000_s755734" name="Ecuación" r:id="rId6" imgW="914400" imgH="228600" progId="Equation.3">
                  <p:embed/>
                </p:oleObj>
              </mc:Choice>
              <mc:Fallback>
                <p:oleObj name="Ecuación" r:id="rId6" imgW="914400" imgH="228600" progId="Equation.3">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24300" y="5661025"/>
                        <a:ext cx="1651000" cy="412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5715" name="Rectangle 3"/>
          <p:cNvSpPr>
            <a:spLocks noChangeArrowheads="1"/>
          </p:cNvSpPr>
          <p:nvPr/>
        </p:nvSpPr>
        <p:spPr bwMode="auto">
          <a:xfrm>
            <a:off x="1043608" y="836613"/>
            <a:ext cx="7921005" cy="431800"/>
          </a:xfrm>
          <a:prstGeom prst="rect">
            <a:avLst/>
          </a:prstGeom>
          <a:noFill/>
          <a:ln w="9525">
            <a:noFill/>
            <a:miter lim="800000"/>
            <a:headEnd/>
            <a:tailEnd/>
          </a:ln>
          <a:effectLst/>
        </p:spPr>
        <p:txBody>
          <a:bodyPr lIns="92075" tIns="46038" rIns="92075" bIns="46038" anchor="b"/>
          <a:lstStyle/>
          <a:p>
            <a:r>
              <a:rPr lang="es-ES_tradnl" sz="2000" dirty="0">
                <a:solidFill>
                  <a:srgbClr val="CC0000"/>
                </a:solidFill>
                <a:effectLst>
                  <a:outerShdw blurRad="38100" dist="38100" dir="2700000" algn="tl">
                    <a:srgbClr val="C0C0C0"/>
                  </a:outerShdw>
                </a:effectLst>
                <a:latin typeface="Arial" charset="0"/>
              </a:rPr>
              <a:t>Interpolación de Vernier</a:t>
            </a:r>
          </a:p>
        </p:txBody>
      </p:sp>
      <p:sp>
        <p:nvSpPr>
          <p:cNvPr id="755723" name="Rectangle 11"/>
          <p:cNvSpPr>
            <a:spLocks noChangeArrowheads="1"/>
          </p:cNvSpPr>
          <p:nvPr/>
        </p:nvSpPr>
        <p:spPr bwMode="auto">
          <a:xfrm>
            <a:off x="900113" y="5805488"/>
            <a:ext cx="1193800" cy="366712"/>
          </a:xfrm>
          <a:prstGeom prst="rect">
            <a:avLst/>
          </a:prstGeom>
          <a:noFill/>
          <a:ln w="12700" cap="sq">
            <a:noFill/>
            <a:miter lim="800000"/>
            <a:headEnd type="none" w="sm" len="sm"/>
            <a:tailEnd type="none" w="sm" len="sm"/>
          </a:ln>
          <a:effectLst/>
        </p:spPr>
        <p:txBody>
          <a:bodyPr wrap="none">
            <a:spAutoFit/>
          </a:bodyPr>
          <a:lstStyle/>
          <a:p>
            <a:r>
              <a:rPr lang="es-ES" sz="1800"/>
              <a:t>Fuente: [2]</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2882" name="Rectangle 2"/>
          <p:cNvSpPr>
            <a:spLocks noChangeArrowheads="1"/>
          </p:cNvSpPr>
          <p:nvPr/>
        </p:nvSpPr>
        <p:spPr bwMode="auto">
          <a:xfrm>
            <a:off x="1043608" y="836613"/>
            <a:ext cx="7921005" cy="431800"/>
          </a:xfrm>
          <a:prstGeom prst="rect">
            <a:avLst/>
          </a:prstGeom>
          <a:noFill/>
          <a:ln w="9525">
            <a:noFill/>
            <a:miter lim="800000"/>
            <a:headEnd/>
            <a:tailEnd/>
          </a:ln>
          <a:effectLst/>
        </p:spPr>
        <p:txBody>
          <a:bodyPr lIns="92075" tIns="46038" rIns="92075" bIns="46038" anchor="b"/>
          <a:lstStyle/>
          <a:p>
            <a:r>
              <a:rPr lang="es-ES_tradnl" sz="2000" dirty="0">
                <a:solidFill>
                  <a:srgbClr val="CC0000"/>
                </a:solidFill>
                <a:effectLst>
                  <a:outerShdw blurRad="38100" dist="38100" dir="2700000" algn="tl">
                    <a:srgbClr val="C0C0C0"/>
                  </a:outerShdw>
                </a:effectLst>
                <a:latin typeface="Arial" charset="0"/>
              </a:rPr>
              <a:t>Referencias</a:t>
            </a:r>
          </a:p>
        </p:txBody>
      </p:sp>
      <p:sp>
        <p:nvSpPr>
          <p:cNvPr id="762884" name="Text Box 4"/>
          <p:cNvSpPr txBox="1">
            <a:spLocks noChangeArrowheads="1"/>
          </p:cNvSpPr>
          <p:nvPr/>
        </p:nvSpPr>
        <p:spPr bwMode="auto">
          <a:xfrm>
            <a:off x="1187450" y="2066925"/>
            <a:ext cx="6408738" cy="2605088"/>
          </a:xfrm>
          <a:prstGeom prst="rect">
            <a:avLst/>
          </a:prstGeom>
          <a:noFill/>
          <a:ln w="9525">
            <a:noFill/>
            <a:miter lim="800000"/>
            <a:headEnd/>
            <a:tailEnd/>
          </a:ln>
          <a:effectLst/>
        </p:spPr>
        <p:txBody>
          <a:bodyPr>
            <a:spAutoFit/>
          </a:bodyPr>
          <a:lstStyle/>
          <a:p>
            <a:pPr marL="265113" indent="-265113">
              <a:lnSpc>
                <a:spcPct val="110000"/>
              </a:lnSpc>
              <a:spcBef>
                <a:spcPct val="65000"/>
              </a:spcBef>
              <a:buClr>
                <a:srgbClr val="800080"/>
              </a:buClr>
              <a:buSzPct val="150000"/>
              <a:buFont typeface="Wingdings" pitchFamily="2" charset="2"/>
              <a:buNone/>
            </a:pPr>
            <a:r>
              <a:rPr kumimoji="0" lang="es-ES_tradnl" sz="1600">
                <a:solidFill>
                  <a:srgbClr val="006600"/>
                </a:solidFill>
                <a:latin typeface="Comic Sans MS" pitchFamily="66" charset="0"/>
              </a:rPr>
              <a:t>[1] Stefano Bregni, </a:t>
            </a:r>
            <a:r>
              <a:rPr kumimoji="0" lang="es-ES_tradnl" sz="1600" i="1">
                <a:solidFill>
                  <a:srgbClr val="006600"/>
                </a:solidFill>
                <a:latin typeface="Comic Sans MS" pitchFamily="66" charset="0"/>
              </a:rPr>
              <a:t>Synchronization of Dogital Telecommunications Networks, </a:t>
            </a:r>
            <a:r>
              <a:rPr kumimoji="0" lang="es-ES_tradnl" sz="1600">
                <a:solidFill>
                  <a:srgbClr val="006600"/>
                </a:solidFill>
                <a:latin typeface="Comic Sans MS" pitchFamily="66" charset="0"/>
              </a:rPr>
              <a:t>Londres, Wiley &amp; Sons 1988.</a:t>
            </a:r>
          </a:p>
          <a:p>
            <a:pPr marL="265113" indent="-265113">
              <a:lnSpc>
                <a:spcPct val="110000"/>
              </a:lnSpc>
              <a:spcBef>
                <a:spcPct val="65000"/>
              </a:spcBef>
              <a:buClr>
                <a:srgbClr val="800080"/>
              </a:buClr>
              <a:buSzPct val="150000"/>
              <a:buFont typeface="Wingdings" pitchFamily="2" charset="2"/>
              <a:buNone/>
            </a:pPr>
            <a:r>
              <a:rPr kumimoji="0" lang="es-ES_tradnl" sz="1600">
                <a:solidFill>
                  <a:srgbClr val="006600"/>
                </a:solidFill>
                <a:latin typeface="Comic Sans MS" pitchFamily="66" charset="0"/>
              </a:rPr>
              <a:t>[2] Paul Horowitz- Winfield Hill, The Art of Electronics, 2da Edition, USA 1989. </a:t>
            </a:r>
          </a:p>
          <a:p>
            <a:pPr marL="265113" indent="-265113">
              <a:lnSpc>
                <a:spcPct val="110000"/>
              </a:lnSpc>
              <a:spcBef>
                <a:spcPct val="65000"/>
              </a:spcBef>
              <a:buClr>
                <a:srgbClr val="800080"/>
              </a:buClr>
              <a:buSzPct val="150000"/>
              <a:buFont typeface="Wingdings" pitchFamily="2" charset="2"/>
              <a:buNone/>
            </a:pPr>
            <a:r>
              <a:rPr kumimoji="0" lang="es-ES_tradnl" sz="1600">
                <a:solidFill>
                  <a:srgbClr val="006600"/>
                </a:solidFill>
                <a:latin typeface="Comic Sans MS" pitchFamily="66" charset="0"/>
              </a:rPr>
              <a:t>[3] </a:t>
            </a:r>
            <a:r>
              <a:rPr kumimoji="0" lang="es-ES_tradnl" sz="1600">
                <a:solidFill>
                  <a:srgbClr val="0000FF"/>
                </a:solidFill>
                <a:latin typeface="Comic Sans MS" pitchFamily="66" charset="0"/>
              </a:rPr>
              <a:t>http://seti.harvard.edu/synth/system.htm</a:t>
            </a:r>
          </a:p>
          <a:p>
            <a:pPr marL="265113" indent="-265113">
              <a:lnSpc>
                <a:spcPct val="110000"/>
              </a:lnSpc>
              <a:spcBef>
                <a:spcPct val="65000"/>
              </a:spcBef>
              <a:buClr>
                <a:srgbClr val="800080"/>
              </a:buClr>
              <a:buSzPct val="150000"/>
              <a:buFont typeface="Wingdings" pitchFamily="2" charset="2"/>
              <a:buNone/>
            </a:pPr>
            <a:r>
              <a:rPr kumimoji="0" lang="es-ES_tradnl" sz="1600">
                <a:solidFill>
                  <a:srgbClr val="006600"/>
                </a:solidFill>
                <a:latin typeface="Comic Sans MS" pitchFamily="66" charset="0"/>
              </a:rPr>
              <a:t>[4]</a:t>
            </a:r>
            <a:r>
              <a:rPr kumimoji="0" lang="es-ES_tradnl" sz="1600">
                <a:solidFill>
                  <a:srgbClr val="0000FF"/>
                </a:solidFill>
                <a:latin typeface="Comic Sans MS" pitchFamily="66" charset="0"/>
              </a:rPr>
              <a:t> </a:t>
            </a:r>
            <a:r>
              <a:rPr lang="es-ES" sz="1600">
                <a:solidFill>
                  <a:srgbClr val="0000FF"/>
                </a:solidFill>
                <a:latin typeface="Comic Sans MS" pitchFamily="66" charset="0"/>
              </a:rPr>
              <a:t>http://www.jcee.upc.es/JCEE2001/PDFs2001/pindado.pdf</a:t>
            </a:r>
            <a:endParaRPr lang="es-ES_tradnl" sz="1600">
              <a:solidFill>
                <a:srgbClr val="0000FF"/>
              </a:solidFill>
              <a:latin typeface="Comic Sans MS" pitchFamily="66" charset="0"/>
            </a:endParaRPr>
          </a:p>
          <a:p>
            <a:pPr marL="265113" indent="-265113">
              <a:lnSpc>
                <a:spcPct val="110000"/>
              </a:lnSpc>
              <a:spcBef>
                <a:spcPct val="65000"/>
              </a:spcBef>
              <a:buClr>
                <a:srgbClr val="800080"/>
              </a:buClr>
              <a:buSzPct val="150000"/>
              <a:buFont typeface="Wingdings" pitchFamily="2" charset="2"/>
              <a:buNone/>
            </a:pPr>
            <a:r>
              <a:rPr kumimoji="0" lang="es-ES_tradnl" sz="1600">
                <a:solidFill>
                  <a:srgbClr val="006600"/>
                </a:solidFill>
                <a:latin typeface="Comic Sans MS" pitchFamily="66" charset="0"/>
              </a:rPr>
              <a:t>[5]</a:t>
            </a:r>
            <a:r>
              <a:rPr lang="es-ES_tradnl" sz="1600">
                <a:solidFill>
                  <a:srgbClr val="0000FF"/>
                </a:solidFill>
                <a:latin typeface="Comic Sans MS" pitchFamily="66" charset="0"/>
              </a:rPr>
              <a:t> http://homepage.eircom.net/~ei9gq/rx_circ.htm</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1948" name="Object 444"/>
          <p:cNvGraphicFramePr>
            <a:graphicFrameLocks noGrp="1" noChangeAspect="1"/>
          </p:cNvGraphicFramePr>
          <p:nvPr>
            <p:ph/>
          </p:nvPr>
        </p:nvGraphicFramePr>
        <p:xfrm>
          <a:off x="3252788" y="2660650"/>
          <a:ext cx="2914650" cy="1136650"/>
        </p:xfrm>
        <a:graphic>
          <a:graphicData uri="http://schemas.openxmlformats.org/presentationml/2006/ole">
            <mc:AlternateContent xmlns:mc="http://schemas.openxmlformats.org/markup-compatibility/2006">
              <mc:Choice xmlns:v="urn:schemas-microsoft-com:vml" Requires="v">
                <p:oleObj spid="_x0000_s661955" name="CorelDRAW" r:id="rId4" imgW="2914920" imgH="1136160" progId="">
                  <p:embed/>
                </p:oleObj>
              </mc:Choice>
              <mc:Fallback>
                <p:oleObj name="CorelDRAW" r:id="rId4" imgW="2914920" imgH="1136160" progId="">
                  <p:embed/>
                  <p:pic>
                    <p:nvPicPr>
                      <p:cNvPr id="0" name="Picture 4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2788" y="2660650"/>
                        <a:ext cx="2914650" cy="1136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1509" name="Rectangle 5"/>
          <p:cNvSpPr>
            <a:spLocks noChangeArrowheads="1"/>
          </p:cNvSpPr>
          <p:nvPr/>
        </p:nvSpPr>
        <p:spPr bwMode="auto">
          <a:xfrm>
            <a:off x="971550" y="836613"/>
            <a:ext cx="7993063" cy="431800"/>
          </a:xfrm>
          <a:prstGeom prst="rect">
            <a:avLst/>
          </a:prstGeom>
          <a:noFill/>
          <a:ln w="9525">
            <a:noFill/>
            <a:miter lim="800000"/>
            <a:headEnd/>
            <a:tailEnd/>
          </a:ln>
          <a:effectLst/>
        </p:spPr>
        <p:txBody>
          <a:bodyPr lIns="92075" tIns="46038" rIns="92075" bIns="46038" anchor="b"/>
          <a:lstStyle/>
          <a:p>
            <a:r>
              <a:rPr lang="es-ES_tradnl" sz="2000" dirty="0">
                <a:solidFill>
                  <a:srgbClr val="CC0000"/>
                </a:solidFill>
                <a:effectLst>
                  <a:outerShdw blurRad="38100" dist="38100" dir="2700000" algn="tl">
                    <a:srgbClr val="C0C0C0"/>
                  </a:outerShdw>
                </a:effectLst>
                <a:latin typeface="Arial" charset="0"/>
              </a:rPr>
              <a:t>¿Qué son?</a:t>
            </a:r>
          </a:p>
        </p:txBody>
      </p:sp>
      <p:sp>
        <p:nvSpPr>
          <p:cNvPr id="661945" name="Rectangle 441"/>
          <p:cNvSpPr>
            <a:spLocks noChangeArrowheads="1"/>
          </p:cNvSpPr>
          <p:nvPr/>
        </p:nvSpPr>
        <p:spPr bwMode="auto">
          <a:xfrm>
            <a:off x="971550" y="1700213"/>
            <a:ext cx="7272338" cy="822325"/>
          </a:xfrm>
          <a:prstGeom prst="rect">
            <a:avLst/>
          </a:prstGeom>
          <a:noFill/>
          <a:ln w="12700" cap="sq">
            <a:noFill/>
            <a:miter lim="800000"/>
            <a:headEnd type="none" w="sm" len="sm"/>
            <a:tailEnd type="none" w="sm" len="sm"/>
          </a:ln>
          <a:effectLst/>
        </p:spPr>
        <p:txBody>
          <a:bodyPr>
            <a:spAutoFit/>
          </a:bodyPr>
          <a:lstStyle/>
          <a:p>
            <a:r>
              <a:rPr lang="es-ES_tradnl"/>
              <a:t>Una base de tiempo es un generador de señales periódicas (cuadrada, senoidal, rampa, etc.) precisas y estables.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5" name="Rectangle 3"/>
          <p:cNvSpPr>
            <a:spLocks noChangeArrowheads="1"/>
          </p:cNvSpPr>
          <p:nvPr/>
        </p:nvSpPr>
        <p:spPr bwMode="auto">
          <a:xfrm>
            <a:off x="971550" y="836613"/>
            <a:ext cx="7993063" cy="431800"/>
          </a:xfrm>
          <a:prstGeom prst="rect">
            <a:avLst/>
          </a:prstGeom>
          <a:noFill/>
          <a:ln w="9525">
            <a:noFill/>
            <a:miter lim="800000"/>
            <a:headEnd/>
            <a:tailEnd/>
          </a:ln>
          <a:effectLst/>
        </p:spPr>
        <p:txBody>
          <a:bodyPr lIns="92075" tIns="46038" rIns="92075" bIns="46038" anchor="b"/>
          <a:lstStyle/>
          <a:p>
            <a:r>
              <a:rPr lang="es-ES_tradnl" sz="2000" dirty="0">
                <a:solidFill>
                  <a:srgbClr val="CC0000"/>
                </a:solidFill>
                <a:effectLst>
                  <a:outerShdw blurRad="38100" dist="38100" dir="2700000" algn="tl">
                    <a:srgbClr val="C0C0C0"/>
                  </a:outerShdw>
                </a:effectLst>
                <a:latin typeface="Arial" charset="0"/>
              </a:rPr>
              <a:t>¿Cómo se hacen?</a:t>
            </a:r>
          </a:p>
        </p:txBody>
      </p:sp>
      <p:sp>
        <p:nvSpPr>
          <p:cNvPr id="760836" name="Rectangle 4"/>
          <p:cNvSpPr>
            <a:spLocks noChangeArrowheads="1"/>
          </p:cNvSpPr>
          <p:nvPr/>
        </p:nvSpPr>
        <p:spPr bwMode="auto">
          <a:xfrm>
            <a:off x="971550" y="1700213"/>
            <a:ext cx="7272338" cy="822325"/>
          </a:xfrm>
          <a:prstGeom prst="rect">
            <a:avLst/>
          </a:prstGeom>
          <a:noFill/>
          <a:ln w="12700" cap="sq">
            <a:noFill/>
            <a:miter lim="800000"/>
            <a:headEnd type="none" w="sm" len="sm"/>
            <a:tailEnd type="none" w="sm" len="sm"/>
          </a:ln>
          <a:effectLst/>
        </p:spPr>
        <p:txBody>
          <a:bodyPr>
            <a:spAutoFit/>
          </a:bodyPr>
          <a:lstStyle/>
          <a:p>
            <a:r>
              <a:rPr lang="es-ES_tradnl"/>
              <a:t>Una base de tiempo consta básicamente de un oscilador, pudiendo ser:</a:t>
            </a:r>
          </a:p>
        </p:txBody>
      </p:sp>
      <p:sp>
        <p:nvSpPr>
          <p:cNvPr id="760839" name="Rectangle 7"/>
          <p:cNvSpPr>
            <a:spLocks noChangeArrowheads="1"/>
          </p:cNvSpPr>
          <p:nvPr/>
        </p:nvSpPr>
        <p:spPr bwMode="auto">
          <a:xfrm>
            <a:off x="1042988" y="2781300"/>
            <a:ext cx="7272337" cy="2835275"/>
          </a:xfrm>
          <a:prstGeom prst="rect">
            <a:avLst/>
          </a:prstGeom>
          <a:noFill/>
          <a:ln w="12700" cap="sq">
            <a:noFill/>
            <a:miter lim="800000"/>
            <a:headEnd type="none" w="sm" len="sm"/>
            <a:tailEnd type="none" w="sm" len="sm"/>
          </a:ln>
          <a:effectLst/>
        </p:spPr>
        <p:txBody>
          <a:bodyPr>
            <a:spAutoFit/>
          </a:bodyPr>
          <a:lstStyle/>
          <a:p>
            <a:pPr marL="1158875" indent="-1158875"/>
            <a:r>
              <a:rPr kumimoji="0" lang="en-US" sz="2000" b="1"/>
              <a:t>XO	</a:t>
            </a:r>
            <a:r>
              <a:rPr kumimoji="0" lang="es-MX" sz="2000"/>
              <a:t>Oscilador de cristal de cuarzo</a:t>
            </a:r>
          </a:p>
          <a:p>
            <a:pPr marL="1158875" indent="-1158875"/>
            <a:r>
              <a:rPr kumimoji="0" lang="es-MX" sz="2000" b="1"/>
              <a:t>VCXO	</a:t>
            </a:r>
            <a:r>
              <a:rPr kumimoji="0" lang="es-MX" sz="2000"/>
              <a:t>XO controlado por voltaje</a:t>
            </a:r>
          </a:p>
          <a:p>
            <a:pPr marL="1158875" indent="-1158875"/>
            <a:r>
              <a:rPr kumimoji="0" lang="es-MX" sz="2000" b="1"/>
              <a:t>OCXO	</a:t>
            </a:r>
            <a:r>
              <a:rPr kumimoji="0" lang="es-MX" sz="2000"/>
              <a:t>XO controlado por temperatura</a:t>
            </a:r>
          </a:p>
          <a:p>
            <a:pPr marL="1158875" indent="-1158875"/>
            <a:r>
              <a:rPr kumimoji="0" lang="es-MX" sz="2000" b="1"/>
              <a:t>TCXO	</a:t>
            </a:r>
            <a:r>
              <a:rPr kumimoji="0" lang="es-MX" sz="2000"/>
              <a:t>XO compensado por temperatura</a:t>
            </a:r>
          </a:p>
          <a:p>
            <a:pPr marL="1158875" indent="-1158875"/>
            <a:r>
              <a:rPr kumimoji="0" lang="es-MX" sz="2000" b="1"/>
              <a:t>TCVCXO	</a:t>
            </a:r>
            <a:r>
              <a:rPr kumimoji="0" lang="es-MX" sz="2000"/>
              <a:t>XO compensado por temperatura y controlado por voltaje</a:t>
            </a:r>
          </a:p>
          <a:p>
            <a:pPr marL="1158875" indent="-1158875"/>
            <a:r>
              <a:rPr kumimoji="0" lang="es-MX" sz="2000" b="1"/>
              <a:t>OCVCXO	</a:t>
            </a:r>
            <a:r>
              <a:rPr kumimoji="0" lang="es-MX" sz="2000"/>
              <a:t>XO controlado por temperatura y por voltaje</a:t>
            </a:r>
          </a:p>
          <a:p>
            <a:pPr marL="1158875" indent="-1158875"/>
            <a:r>
              <a:rPr kumimoji="0" lang="es-MX" sz="2000" b="1"/>
              <a:t>RbXO	</a:t>
            </a:r>
            <a:r>
              <a:rPr kumimoji="0" lang="es-MX" sz="2000"/>
              <a:t>XO estabilizado a la transición del Rubidio</a:t>
            </a:r>
          </a:p>
          <a:p>
            <a:pPr marL="1158875" indent="-1158875"/>
            <a:r>
              <a:rPr kumimoji="0" lang="es-MX" sz="2000" b="1"/>
              <a:t>CsXO	</a:t>
            </a:r>
            <a:r>
              <a:rPr kumimoji="0" lang="es-MX" sz="2000"/>
              <a:t>XO estabilizado a la transición del Cesio</a:t>
            </a:r>
          </a:p>
          <a:p>
            <a:pPr marL="1158875" indent="-1158875"/>
            <a:r>
              <a:rPr kumimoji="0" lang="es-MX" sz="2000" b="1"/>
              <a:t>HXO	</a:t>
            </a:r>
            <a:r>
              <a:rPr kumimoji="0" lang="es-MX" sz="2000"/>
              <a:t>XO estabilizado a la transición del Hidrógeno</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6" name="Text Box 2"/>
          <p:cNvSpPr txBox="1">
            <a:spLocks noChangeArrowheads="1"/>
          </p:cNvSpPr>
          <p:nvPr/>
        </p:nvSpPr>
        <p:spPr bwMode="auto">
          <a:xfrm>
            <a:off x="0" y="3284538"/>
            <a:ext cx="9144000" cy="579437"/>
          </a:xfrm>
          <a:prstGeom prst="rect">
            <a:avLst/>
          </a:prstGeom>
          <a:noFill/>
          <a:ln w="12700" cap="sq">
            <a:noFill/>
            <a:miter lim="800000"/>
            <a:headEnd type="none" w="sm" len="sm"/>
            <a:tailEnd type="none" w="sm" len="sm"/>
          </a:ln>
          <a:effectLst/>
        </p:spPr>
        <p:txBody>
          <a:bodyPr>
            <a:spAutoFit/>
          </a:bodyPr>
          <a:lstStyle/>
          <a:p>
            <a:pPr marL="457200" indent="-457200" algn="ctr">
              <a:buClr>
                <a:srgbClr val="336600"/>
              </a:buClr>
              <a:buFont typeface="Wingdings" pitchFamily="2" charset="2"/>
              <a:buNone/>
            </a:pPr>
            <a:r>
              <a:rPr lang="es-ES" sz="3200" dirty="0">
                <a:solidFill>
                  <a:schemeClr val="accent5">
                    <a:lumMod val="50000"/>
                  </a:schemeClr>
                </a:solidFill>
                <a:effectLst>
                  <a:outerShdw blurRad="38100" dist="38100" dir="2700000" algn="tl">
                    <a:srgbClr val="000000">
                      <a:alpha val="43137"/>
                    </a:srgbClr>
                  </a:outerShdw>
                </a:effectLst>
                <a:latin typeface="Arial" charset="0"/>
              </a:rPr>
              <a:t>Mezclador de bajo ruido</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31" name="Rectangle 3"/>
          <p:cNvSpPr>
            <a:spLocks noChangeArrowheads="1"/>
          </p:cNvSpPr>
          <p:nvPr/>
        </p:nvSpPr>
        <p:spPr bwMode="auto">
          <a:xfrm>
            <a:off x="1115616" y="1484313"/>
            <a:ext cx="7344172" cy="1616075"/>
          </a:xfrm>
          <a:prstGeom prst="rect">
            <a:avLst/>
          </a:prstGeom>
          <a:noFill/>
          <a:ln w="12700" cap="sq">
            <a:noFill/>
            <a:miter lim="800000"/>
            <a:headEnd type="none" w="sm" len="sm"/>
            <a:tailEnd type="none" w="sm" len="sm"/>
          </a:ln>
          <a:effectLst/>
        </p:spPr>
        <p:txBody>
          <a:bodyPr wrap="square">
            <a:spAutoFit/>
          </a:bodyPr>
          <a:lstStyle/>
          <a:p>
            <a:r>
              <a:rPr lang="es-ES" sz="2000" dirty="0"/>
              <a:t>En electrónica de radiofrecuencia, el circuito que efectúa el producto de dos señales analógicas es usado en una variedad de aplicaciones y, dependiendo del contexto es llamado modulador, mezclador, detector síncrono, detector de fase, etc.</a:t>
            </a:r>
          </a:p>
          <a:p>
            <a:endParaRPr lang="es-ES" sz="2000" dirty="0"/>
          </a:p>
        </p:txBody>
      </p:sp>
      <p:sp>
        <p:nvSpPr>
          <p:cNvPr id="713732" name="Rectangle 4"/>
          <p:cNvSpPr>
            <a:spLocks noChangeArrowheads="1"/>
          </p:cNvSpPr>
          <p:nvPr/>
        </p:nvSpPr>
        <p:spPr bwMode="auto">
          <a:xfrm>
            <a:off x="1043608" y="836613"/>
            <a:ext cx="7921005" cy="431800"/>
          </a:xfrm>
          <a:prstGeom prst="rect">
            <a:avLst/>
          </a:prstGeom>
          <a:noFill/>
          <a:ln w="9525">
            <a:noFill/>
            <a:miter lim="800000"/>
            <a:headEnd/>
            <a:tailEnd/>
          </a:ln>
          <a:effectLst/>
        </p:spPr>
        <p:txBody>
          <a:bodyPr lIns="92075" tIns="46038" rIns="92075" bIns="46038" anchor="b"/>
          <a:lstStyle/>
          <a:p>
            <a:r>
              <a:rPr lang="es-ES_tradnl" sz="2000" dirty="0">
                <a:solidFill>
                  <a:srgbClr val="CC0000"/>
                </a:solidFill>
                <a:effectLst>
                  <a:outerShdw blurRad="38100" dist="38100" dir="2700000" algn="tl">
                    <a:srgbClr val="C0C0C0"/>
                  </a:outerShdw>
                </a:effectLst>
                <a:latin typeface="Arial" charset="0"/>
              </a:rPr>
              <a:t>¿Qué son?</a:t>
            </a:r>
          </a:p>
        </p:txBody>
      </p:sp>
      <p:pic>
        <p:nvPicPr>
          <p:cNvPr id="713735" name="Picture 7" descr="DSC00917"/>
          <p:cNvPicPr>
            <a:picLocks noChangeAspect="1" noChangeArrowheads="1"/>
          </p:cNvPicPr>
          <p:nvPr/>
        </p:nvPicPr>
        <p:blipFill>
          <a:blip r:embed="rId3" cstate="print"/>
          <a:srcRect l="12480" t="16026" r="16187" b="11710"/>
          <a:stretch>
            <a:fillRect/>
          </a:stretch>
        </p:blipFill>
        <p:spPr bwMode="auto">
          <a:xfrm>
            <a:off x="2700338" y="3068638"/>
            <a:ext cx="4032250" cy="306387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Text Box 2"/>
          <p:cNvSpPr txBox="1">
            <a:spLocks noChangeArrowheads="1"/>
          </p:cNvSpPr>
          <p:nvPr/>
        </p:nvSpPr>
        <p:spPr bwMode="auto">
          <a:xfrm>
            <a:off x="1259632" y="1916113"/>
            <a:ext cx="6895356" cy="4344266"/>
          </a:xfrm>
          <a:prstGeom prst="rect">
            <a:avLst/>
          </a:prstGeom>
          <a:noFill/>
          <a:ln w="9525">
            <a:noFill/>
            <a:miter lim="800000"/>
            <a:headEnd/>
            <a:tailEnd/>
          </a:ln>
          <a:effectLst/>
        </p:spPr>
        <p:txBody>
          <a:bodyPr wrap="square">
            <a:spAutoFit/>
          </a:bodyPr>
          <a:lstStyle/>
          <a:p>
            <a:pPr marL="461963" indent="-461963">
              <a:lnSpc>
                <a:spcPct val="110000"/>
              </a:lnSpc>
              <a:spcBef>
                <a:spcPct val="65000"/>
              </a:spcBef>
              <a:buClr>
                <a:srgbClr val="800080"/>
              </a:buClr>
              <a:buSzPct val="150000"/>
              <a:buFont typeface="Wingdings" pitchFamily="2" charset="2"/>
              <a:buNone/>
            </a:pPr>
            <a:r>
              <a:rPr kumimoji="0" lang="es-ES_tradnl" sz="1800" dirty="0"/>
              <a:t>Entre las técnicas más comunes para hacer mezcladores están por ejemplo: </a:t>
            </a:r>
          </a:p>
          <a:p>
            <a:pPr marL="461963" indent="-461963">
              <a:lnSpc>
                <a:spcPct val="110000"/>
              </a:lnSpc>
              <a:spcBef>
                <a:spcPct val="65000"/>
              </a:spcBef>
              <a:buClr>
                <a:srgbClr val="800080"/>
              </a:buClr>
              <a:buSzPct val="150000"/>
              <a:buFont typeface="Wingdings" pitchFamily="2" charset="2"/>
              <a:buChar char="ü"/>
            </a:pPr>
            <a:r>
              <a:rPr kumimoji="0" lang="es-ES_tradnl" sz="1800" dirty="0"/>
              <a:t>Transistor simple no lineal o circuitos de diodo, a menudo se emplean diodos </a:t>
            </a:r>
            <a:r>
              <a:rPr kumimoji="0" lang="es-ES_tradnl" sz="1800" dirty="0" err="1"/>
              <a:t>Schottky</a:t>
            </a:r>
            <a:r>
              <a:rPr kumimoji="0" lang="es-ES_tradnl" sz="1800" dirty="0"/>
              <a:t>;</a:t>
            </a:r>
          </a:p>
          <a:p>
            <a:pPr marL="461963" indent="-461963">
              <a:lnSpc>
                <a:spcPct val="110000"/>
              </a:lnSpc>
              <a:spcBef>
                <a:spcPct val="65000"/>
              </a:spcBef>
              <a:buClr>
                <a:srgbClr val="800080"/>
              </a:buClr>
              <a:buSzPct val="150000"/>
              <a:buFont typeface="Wingdings" pitchFamily="2" charset="2"/>
              <a:buChar char="ü"/>
            </a:pPr>
            <a:r>
              <a:rPr kumimoji="0" lang="es-ES_tradnl" sz="1800" dirty="0" err="1"/>
              <a:t>FETs</a:t>
            </a:r>
            <a:r>
              <a:rPr kumimoji="0" lang="es-ES_tradnl" sz="1800" dirty="0"/>
              <a:t> con compuerta dual (con una señal aplicada a cada compuerta);</a:t>
            </a:r>
          </a:p>
          <a:p>
            <a:pPr marL="461963" indent="-461963">
              <a:lnSpc>
                <a:spcPct val="110000"/>
              </a:lnSpc>
              <a:spcBef>
                <a:spcPct val="65000"/>
              </a:spcBef>
              <a:buClr>
                <a:srgbClr val="800080"/>
              </a:buClr>
              <a:buSzPct val="150000"/>
              <a:buFont typeface="Wingdings" pitchFamily="2" charset="2"/>
              <a:buChar char="ü"/>
            </a:pPr>
            <a:r>
              <a:rPr kumimoji="0" lang="es-ES_tradnl" sz="1800" dirty="0"/>
              <a:t>Circuitos Integrados multiplicadores (p.ej. MC1495, MC1496, SL640, o AD630);</a:t>
            </a:r>
          </a:p>
          <a:p>
            <a:pPr marL="461963" indent="-461963">
              <a:lnSpc>
                <a:spcPct val="110000"/>
              </a:lnSpc>
              <a:spcBef>
                <a:spcPct val="65000"/>
              </a:spcBef>
              <a:buClr>
                <a:srgbClr val="800080"/>
              </a:buClr>
              <a:buSzPct val="150000"/>
              <a:buFont typeface="Wingdings" pitchFamily="2" charset="2"/>
              <a:buChar char="ü"/>
            </a:pPr>
            <a:r>
              <a:rPr kumimoji="0" lang="es-ES_tradnl" sz="1800" dirty="0"/>
              <a:t>Mezcladores balanceados con transformadores y arreglos de diodos (p.ej. serie M1 de </a:t>
            </a:r>
            <a:r>
              <a:rPr kumimoji="0" lang="es-ES_tradnl" sz="1800" dirty="0" err="1"/>
              <a:t>Watkings</a:t>
            </a:r>
            <a:r>
              <a:rPr kumimoji="0" lang="es-ES_tradnl" sz="1800" dirty="0"/>
              <a:t>-Johnson, SBL-1 de Mini-</a:t>
            </a:r>
            <a:r>
              <a:rPr kumimoji="0" lang="es-ES_tradnl" sz="1800" dirty="0" err="1"/>
              <a:t>Circuits</a:t>
            </a:r>
            <a:r>
              <a:rPr kumimoji="0" lang="es-ES_tradnl" sz="1800" dirty="0"/>
              <a:t> </a:t>
            </a:r>
            <a:r>
              <a:rPr kumimoji="0" lang="es-ES_tradnl" sz="1800" dirty="0" err="1"/>
              <a:t>Lab</a:t>
            </a:r>
            <a:r>
              <a:rPr kumimoji="0" lang="es-ES_tradnl" sz="1800" dirty="0"/>
              <a:t>.)</a:t>
            </a:r>
          </a:p>
          <a:p>
            <a:pPr marL="461963" indent="-461963">
              <a:lnSpc>
                <a:spcPct val="110000"/>
              </a:lnSpc>
              <a:spcBef>
                <a:spcPct val="65000"/>
              </a:spcBef>
              <a:buClr>
                <a:srgbClr val="800080"/>
              </a:buClr>
              <a:buSzPct val="150000"/>
              <a:buFont typeface="Wingdings" pitchFamily="2" charset="2"/>
              <a:buChar char="ü"/>
            </a:pPr>
            <a:endParaRPr kumimoji="0" lang="es-MX" sz="1800" dirty="0">
              <a:solidFill>
                <a:srgbClr val="006600"/>
              </a:solidFill>
              <a:latin typeface="Comic Sans MS" pitchFamily="66" charset="0"/>
            </a:endParaRPr>
          </a:p>
        </p:txBody>
      </p:sp>
      <p:sp>
        <p:nvSpPr>
          <p:cNvPr id="657414" name="Rectangle 6"/>
          <p:cNvSpPr>
            <a:spLocks noChangeArrowheads="1"/>
          </p:cNvSpPr>
          <p:nvPr/>
        </p:nvSpPr>
        <p:spPr bwMode="auto">
          <a:xfrm>
            <a:off x="1043608" y="836613"/>
            <a:ext cx="7921005" cy="431800"/>
          </a:xfrm>
          <a:prstGeom prst="rect">
            <a:avLst/>
          </a:prstGeom>
          <a:noFill/>
          <a:ln w="9525">
            <a:noFill/>
            <a:miter lim="800000"/>
            <a:headEnd/>
            <a:tailEnd/>
          </a:ln>
          <a:effectLst/>
        </p:spPr>
        <p:txBody>
          <a:bodyPr lIns="92075" tIns="46038" rIns="92075" bIns="46038" anchor="b"/>
          <a:lstStyle/>
          <a:p>
            <a:r>
              <a:rPr lang="es-ES_tradnl" sz="2000" dirty="0">
                <a:solidFill>
                  <a:srgbClr val="CC0000"/>
                </a:solidFill>
                <a:effectLst>
                  <a:outerShdw blurRad="38100" dist="38100" dir="2700000" algn="tl">
                    <a:srgbClr val="C0C0C0"/>
                  </a:outerShdw>
                </a:effectLst>
                <a:latin typeface="Arial" charset="0"/>
              </a:rPr>
              <a:t>¿Cómo se hacen?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9702" name="Picture 6"/>
          <p:cNvPicPr>
            <a:picLocks noChangeAspect="1" noChangeArrowheads="1"/>
          </p:cNvPicPr>
          <p:nvPr/>
        </p:nvPicPr>
        <p:blipFill>
          <a:blip r:embed="rId3"/>
          <a:srcRect/>
          <a:stretch>
            <a:fillRect/>
          </a:stretch>
        </p:blipFill>
        <p:spPr bwMode="auto">
          <a:xfrm>
            <a:off x="1475656" y="1994218"/>
            <a:ext cx="2657475" cy="2171700"/>
          </a:xfrm>
          <a:prstGeom prst="rect">
            <a:avLst/>
          </a:prstGeom>
          <a:noFill/>
          <a:ln w="12700" cap="sq">
            <a:noFill/>
            <a:miter lim="800000"/>
            <a:headEnd type="none" w="sm" len="sm"/>
            <a:tailEnd type="none" w="sm" len="sm"/>
          </a:ln>
          <a:effectLst/>
        </p:spPr>
      </p:pic>
      <p:sp>
        <p:nvSpPr>
          <p:cNvPr id="669704" name="Text Box 8"/>
          <p:cNvSpPr txBox="1">
            <a:spLocks noChangeArrowheads="1"/>
          </p:cNvSpPr>
          <p:nvPr/>
        </p:nvSpPr>
        <p:spPr bwMode="auto">
          <a:xfrm>
            <a:off x="1259756" y="4586605"/>
            <a:ext cx="3446463" cy="822325"/>
          </a:xfrm>
          <a:prstGeom prst="rect">
            <a:avLst/>
          </a:prstGeom>
          <a:noFill/>
          <a:ln w="12700" cap="sq">
            <a:noFill/>
            <a:miter lim="800000"/>
            <a:headEnd type="none" w="sm" len="sm"/>
            <a:tailEnd type="none" w="sm" len="sm"/>
          </a:ln>
          <a:effectLst/>
        </p:spPr>
        <p:txBody>
          <a:bodyPr wrap="none">
            <a:spAutoFit/>
          </a:bodyPr>
          <a:lstStyle/>
          <a:p>
            <a:pPr algn="ctr"/>
            <a:r>
              <a:rPr lang="es-ES" dirty="0"/>
              <a:t>MEZCLADOR A </a:t>
            </a:r>
          </a:p>
          <a:p>
            <a:pPr algn="ctr"/>
            <a:r>
              <a:rPr lang="es-ES" dirty="0"/>
              <a:t>TRANSISTOR BIPOLAR</a:t>
            </a:r>
          </a:p>
        </p:txBody>
      </p:sp>
      <p:pic>
        <p:nvPicPr>
          <p:cNvPr id="669705" name="Picture 9"/>
          <p:cNvPicPr>
            <a:picLocks noChangeAspect="1" noChangeArrowheads="1"/>
          </p:cNvPicPr>
          <p:nvPr/>
        </p:nvPicPr>
        <p:blipFill>
          <a:blip r:embed="rId4"/>
          <a:srcRect/>
          <a:stretch>
            <a:fillRect/>
          </a:stretch>
        </p:blipFill>
        <p:spPr bwMode="auto">
          <a:xfrm>
            <a:off x="5435600" y="2060575"/>
            <a:ext cx="2657475" cy="2171700"/>
          </a:xfrm>
          <a:prstGeom prst="rect">
            <a:avLst/>
          </a:prstGeom>
          <a:noFill/>
          <a:ln w="12700" cap="sq">
            <a:noFill/>
            <a:miter lim="800000"/>
            <a:headEnd type="none" w="sm" len="sm"/>
            <a:tailEnd type="none" w="sm" len="sm"/>
          </a:ln>
          <a:effectLst/>
        </p:spPr>
      </p:pic>
      <p:sp>
        <p:nvSpPr>
          <p:cNvPr id="669706" name="Text Box 10"/>
          <p:cNvSpPr txBox="1">
            <a:spLocks noChangeArrowheads="1"/>
          </p:cNvSpPr>
          <p:nvPr/>
        </p:nvSpPr>
        <p:spPr bwMode="auto">
          <a:xfrm>
            <a:off x="5724525" y="4581525"/>
            <a:ext cx="2454275" cy="822325"/>
          </a:xfrm>
          <a:prstGeom prst="rect">
            <a:avLst/>
          </a:prstGeom>
          <a:noFill/>
          <a:ln w="12700" cap="sq">
            <a:noFill/>
            <a:miter lim="800000"/>
            <a:headEnd type="none" w="sm" len="sm"/>
            <a:tailEnd type="none" w="sm" len="sm"/>
          </a:ln>
          <a:effectLst/>
        </p:spPr>
        <p:txBody>
          <a:bodyPr wrap="none">
            <a:spAutoFit/>
          </a:bodyPr>
          <a:lstStyle/>
          <a:p>
            <a:pPr algn="ctr"/>
            <a:r>
              <a:rPr lang="es-ES"/>
              <a:t>MEZCLADOR A </a:t>
            </a:r>
          </a:p>
          <a:p>
            <a:pPr algn="ctr"/>
            <a:r>
              <a:rPr lang="es-ES"/>
              <a:t>JFET</a:t>
            </a:r>
          </a:p>
        </p:txBody>
      </p:sp>
      <p:sp>
        <p:nvSpPr>
          <p:cNvPr id="669707" name="Rectangle 11"/>
          <p:cNvSpPr>
            <a:spLocks noChangeArrowheads="1"/>
          </p:cNvSpPr>
          <p:nvPr/>
        </p:nvSpPr>
        <p:spPr bwMode="auto">
          <a:xfrm>
            <a:off x="971550" y="836613"/>
            <a:ext cx="7993063" cy="431800"/>
          </a:xfrm>
          <a:prstGeom prst="rect">
            <a:avLst/>
          </a:prstGeom>
          <a:noFill/>
          <a:ln w="9525">
            <a:noFill/>
            <a:miter lim="800000"/>
            <a:headEnd/>
            <a:tailEnd/>
          </a:ln>
          <a:effectLst/>
        </p:spPr>
        <p:txBody>
          <a:bodyPr lIns="92075" tIns="46038" rIns="92075" bIns="46038" anchor="b"/>
          <a:lstStyle/>
          <a:p>
            <a:r>
              <a:rPr lang="es-ES_tradnl" sz="2000" dirty="0">
                <a:solidFill>
                  <a:srgbClr val="CC0000"/>
                </a:solidFill>
                <a:effectLst>
                  <a:outerShdw blurRad="38100" dist="38100" dir="2700000" algn="tl">
                    <a:srgbClr val="C0C0C0"/>
                  </a:outerShdw>
                </a:effectLst>
                <a:latin typeface="Arial" charset="0"/>
              </a:rPr>
              <a:t>Algunos tipos de mezcladores</a:t>
            </a:r>
          </a:p>
        </p:txBody>
      </p:sp>
      <p:sp>
        <p:nvSpPr>
          <p:cNvPr id="669709" name="Rectangle 13"/>
          <p:cNvSpPr>
            <a:spLocks noChangeArrowheads="1"/>
          </p:cNvSpPr>
          <p:nvPr/>
        </p:nvSpPr>
        <p:spPr bwMode="auto">
          <a:xfrm>
            <a:off x="1187450" y="5800408"/>
            <a:ext cx="1193800" cy="366712"/>
          </a:xfrm>
          <a:prstGeom prst="rect">
            <a:avLst/>
          </a:prstGeom>
          <a:noFill/>
          <a:ln w="12700" cap="sq">
            <a:noFill/>
            <a:miter lim="800000"/>
            <a:headEnd type="none" w="sm" len="sm"/>
            <a:tailEnd type="none" w="sm" len="sm"/>
          </a:ln>
          <a:effectLst/>
        </p:spPr>
        <p:txBody>
          <a:bodyPr wrap="none">
            <a:spAutoFit/>
          </a:bodyPr>
          <a:lstStyle/>
          <a:p>
            <a:r>
              <a:rPr lang="es-ES" sz="1800" dirty="0"/>
              <a:t>Fuente: [5]</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io">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22619</TotalTime>
  <Words>4130</Words>
  <Application>Microsoft Office PowerPoint</Application>
  <PresentationFormat>Letter Paper (8.5x11 in)</PresentationFormat>
  <Paragraphs>388</Paragraphs>
  <Slides>34</Slides>
  <Notes>34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34</vt:i4>
      </vt:variant>
    </vt:vector>
  </HeadingPairs>
  <TitlesOfParts>
    <vt:vector size="37" baseType="lpstr">
      <vt:lpstr>Solsticio</vt:lpstr>
      <vt:lpstr>CorelDRAW</vt:lpstr>
      <vt:lpstr>Ecuación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Centro Nacional de Metrología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Generación y Medición de Frecuencia</dc:title>
  <dc:creator>Francisco Jiménez Tapia</dc:creator>
  <cp:lastModifiedBy>Lombardi, Michael</cp:lastModifiedBy>
  <cp:revision>334</cp:revision>
  <cp:lastPrinted>1999-07-15T21:38:51Z</cp:lastPrinted>
  <dcterms:created xsi:type="dcterms:W3CDTF">1999-06-27T15:42:23Z</dcterms:created>
  <dcterms:modified xsi:type="dcterms:W3CDTF">2012-10-19T22:04:21Z</dcterms:modified>
</cp:coreProperties>
</file>